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258" r:id="rId4"/>
    <p:sldId id="259" r:id="rId5"/>
    <p:sldId id="260" r:id="rId6"/>
    <p:sldId id="275" r:id="rId7"/>
    <p:sldId id="276" r:id="rId8"/>
    <p:sldId id="277" r:id="rId9"/>
    <p:sldId id="278" r:id="rId10"/>
    <p:sldId id="279" r:id="rId11"/>
    <p:sldId id="280" r:id="rId12"/>
    <p:sldId id="281" r:id="rId13"/>
    <p:sldId id="282" r:id="rId14"/>
    <p:sldId id="283"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99F5B-DA9D-4676-85EA-D40254C621DE}" type="datetimeFigureOut">
              <a:rPr lang="pl-PL" smtClean="0"/>
              <a:t>2020-05-05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1468D-A977-4552-B846-BE1DBBA8F72F}" type="slidenum">
              <a:rPr lang="pl-PL" smtClean="0"/>
              <a:t>‹#›</a:t>
            </a:fld>
            <a:endParaRPr lang="pl-PL"/>
          </a:p>
        </p:txBody>
      </p:sp>
    </p:spTree>
    <p:extLst>
      <p:ext uri="{BB962C8B-B14F-4D97-AF65-F5344CB8AC3E}">
        <p14:creationId xmlns:p14="http://schemas.microsoft.com/office/powerpoint/2010/main" val="43548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571468D-A977-4552-B846-BE1DBBA8F72F}" type="slidenum">
              <a:rPr lang="pl-PL" smtClean="0"/>
              <a:t>12</a:t>
            </a:fld>
            <a:endParaRPr lang="pl-PL"/>
          </a:p>
        </p:txBody>
      </p:sp>
    </p:spTree>
    <p:extLst>
      <p:ext uri="{BB962C8B-B14F-4D97-AF65-F5344CB8AC3E}">
        <p14:creationId xmlns:p14="http://schemas.microsoft.com/office/powerpoint/2010/main" val="241381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571468D-A977-4552-B846-BE1DBBA8F72F}" type="slidenum">
              <a:rPr lang="pl-PL" smtClean="0"/>
              <a:t>46</a:t>
            </a:fld>
            <a:endParaRPr lang="pl-PL"/>
          </a:p>
        </p:txBody>
      </p:sp>
    </p:spTree>
    <p:extLst>
      <p:ext uri="{BB962C8B-B14F-4D97-AF65-F5344CB8AC3E}">
        <p14:creationId xmlns:p14="http://schemas.microsoft.com/office/powerpoint/2010/main" val="37972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4F6E2DA-636F-4FC7-95B8-DF66CADCD609}" type="datetimeFigureOut">
              <a:rPr lang="pl-PL" smtClean="0"/>
              <a:t>2020-05-05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68D8D6-AF09-4EF7-84BF-239113869D98}" type="slidenum">
              <a:rPr lang="pl-PL" smtClean="0"/>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4F6E2DA-636F-4FC7-95B8-DF66CADCD609}" type="datetimeFigureOut">
              <a:rPr lang="pl-PL" smtClean="0"/>
              <a:t>2020-05-05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68D8D6-AF09-4EF7-84BF-239113869D98}"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4F6E2DA-636F-4FC7-95B8-DF66CADCD609}" type="datetimeFigureOut">
              <a:rPr lang="pl-PL" smtClean="0"/>
              <a:t>2020-05-05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68D8D6-AF09-4EF7-84BF-239113869D98}"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F6E2DA-636F-4FC7-95B8-DF66CADCD609}" type="datetimeFigureOut">
              <a:rPr lang="pl-PL" smtClean="0"/>
              <a:t>2020-05-05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68D8D6-AF09-4EF7-84BF-239113869D98}"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4F6E2DA-636F-4FC7-95B8-DF66CADCD609}" type="datetimeFigureOut">
              <a:rPr lang="pl-PL" smtClean="0"/>
              <a:t>2020-05-05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68D8D6-AF09-4EF7-84BF-239113869D98}"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F6E2DA-636F-4FC7-95B8-DF66CADCD609}" type="datetimeFigureOut">
              <a:rPr lang="pl-PL" smtClean="0"/>
              <a:t>2020-05-05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A68D8D6-AF09-4EF7-84BF-239113869D98}"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4F6E2DA-636F-4FC7-95B8-DF66CADCD609}" type="datetimeFigureOut">
              <a:rPr lang="pl-PL" smtClean="0"/>
              <a:t>2020-05-05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A68D8D6-AF09-4EF7-84BF-239113869D98}" type="slidenum">
              <a:rPr lang="pl-PL" smtClean="0"/>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4F6E2DA-636F-4FC7-95B8-DF66CADCD609}" type="datetimeFigureOut">
              <a:rPr lang="pl-PL" smtClean="0"/>
              <a:t>2020-05-05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A68D8D6-AF09-4EF7-84BF-239113869D98}"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6E2DA-636F-4FC7-95B8-DF66CADCD609}" type="datetimeFigureOut">
              <a:rPr lang="pl-PL" smtClean="0"/>
              <a:t>2020-05-05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A68D8D6-AF09-4EF7-84BF-239113869D98}"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4F6E2DA-636F-4FC7-95B8-DF66CADCD609}" type="datetimeFigureOut">
              <a:rPr lang="pl-PL" smtClean="0"/>
              <a:t>2020-05-05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A68D8D6-AF09-4EF7-84BF-239113869D98}"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4F6E2DA-636F-4FC7-95B8-DF66CADCD609}" type="datetimeFigureOut">
              <a:rPr lang="pl-PL" smtClean="0"/>
              <a:t>2020-05-05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A68D8D6-AF09-4EF7-84BF-239113869D98}" type="slidenum">
              <a:rPr lang="pl-PL" smtClean="0"/>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4F6E2DA-636F-4FC7-95B8-DF66CADCD609}" type="datetimeFigureOut">
              <a:rPr lang="pl-PL" smtClean="0"/>
              <a:t>2020-05-05</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A68D8D6-AF09-4EF7-84BF-239113869D98}"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l.wikipedia.org/wiki/Groty_Watyka%C5%84skie"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a:p>
        </p:txBody>
      </p:sp>
      <p:sp>
        <p:nvSpPr>
          <p:cNvPr id="2" name="Tytuł 1"/>
          <p:cNvSpPr>
            <a:spLocks noGrp="1"/>
          </p:cNvSpPr>
          <p:nvPr>
            <p:ph type="ctrTitle"/>
          </p:nvPr>
        </p:nvSpPr>
        <p:spPr/>
        <p:txBody>
          <a:bodyPr>
            <a:noAutofit/>
          </a:bodyPr>
          <a:lstStyle/>
          <a:p>
            <a:r>
              <a:rPr lang="pl-PL" sz="9600" dirty="0" smtClean="0">
                <a:solidFill>
                  <a:srgbClr val="0070C0"/>
                </a:solidFill>
                <a:latin typeface="Georgia" pitchFamily="18" charset="0"/>
              </a:rPr>
              <a:t>JAN PAWEŁ II</a:t>
            </a:r>
            <a:endParaRPr lang="pl-PL" sz="9600" dirty="0">
              <a:solidFill>
                <a:srgbClr val="0070C0"/>
              </a:solidFill>
              <a:latin typeface="Georgia" pitchFamily="18" charset="0"/>
            </a:endParaRPr>
          </a:p>
        </p:txBody>
      </p:sp>
    </p:spTree>
    <p:extLst>
      <p:ext uri="{BB962C8B-B14F-4D97-AF65-F5344CB8AC3E}">
        <p14:creationId xmlns:p14="http://schemas.microsoft.com/office/powerpoint/2010/main" val="13033609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43608" y="889844"/>
            <a:ext cx="6552728" cy="5909310"/>
          </a:xfrm>
          <a:prstGeom prst="rect">
            <a:avLst/>
          </a:prstGeom>
        </p:spPr>
        <p:txBody>
          <a:bodyPr wrap="square">
            <a:spAutoFit/>
          </a:bodyPr>
          <a:lstStyle/>
          <a:p>
            <a:r>
              <a:rPr lang="pl-PL" dirty="0" smtClean="0"/>
              <a:t>Dominikana, Meksyk, Bahamy, 21 stycznia - 5 lutego 1979 </a:t>
            </a:r>
          </a:p>
          <a:p>
            <a:r>
              <a:rPr lang="pl-PL" dirty="0" smtClean="0">
                <a:solidFill>
                  <a:srgbClr val="FF0000"/>
                </a:solidFill>
              </a:rPr>
              <a:t>Polska, 2-9 czerwca 1979 </a:t>
            </a:r>
          </a:p>
          <a:p>
            <a:r>
              <a:rPr lang="pl-PL" dirty="0" smtClean="0"/>
              <a:t>Irlandia i USA, 29 września - 7 października 1979</a:t>
            </a:r>
          </a:p>
          <a:p>
            <a:r>
              <a:rPr lang="pl-PL" dirty="0" smtClean="0"/>
              <a:t>Turcja, 28-30 listopada 1979</a:t>
            </a:r>
          </a:p>
          <a:p>
            <a:r>
              <a:rPr lang="pl-PL" dirty="0" smtClean="0"/>
              <a:t>Afryka, 2-12 maja 1980 </a:t>
            </a:r>
          </a:p>
          <a:p>
            <a:r>
              <a:rPr lang="pl-PL" dirty="0" smtClean="0"/>
              <a:t>Francja, 30 maja - 2 czerwca 1980</a:t>
            </a:r>
          </a:p>
          <a:p>
            <a:r>
              <a:rPr lang="pl-PL" dirty="0" smtClean="0"/>
              <a:t>Brazylia, 30 czerwca - 11 lipca 1980</a:t>
            </a:r>
          </a:p>
          <a:p>
            <a:r>
              <a:rPr lang="pl-PL" dirty="0" smtClean="0"/>
              <a:t>Republika Federalna Niemiec, 15-19 listopada 1980 </a:t>
            </a:r>
          </a:p>
          <a:p>
            <a:r>
              <a:rPr lang="pl-PL" dirty="0" smtClean="0"/>
              <a:t>Daleki Wschód, 16-26 lutego 1981 </a:t>
            </a:r>
          </a:p>
          <a:p>
            <a:r>
              <a:rPr lang="pl-PL" dirty="0" smtClean="0"/>
              <a:t>Afryka, 12-19 lutego 1982</a:t>
            </a:r>
          </a:p>
          <a:p>
            <a:r>
              <a:rPr lang="pl-PL" dirty="0" smtClean="0"/>
              <a:t>Portugalia, 12-15 maja 1982</a:t>
            </a:r>
          </a:p>
          <a:p>
            <a:r>
              <a:rPr lang="pl-PL" dirty="0" smtClean="0"/>
              <a:t>Wielka Brytania, 28 maja - 2 czerwca 1982</a:t>
            </a:r>
          </a:p>
          <a:p>
            <a:r>
              <a:rPr lang="pl-PL" dirty="0" smtClean="0"/>
              <a:t>Brazylia, Argentyna, 11-12 czerwca 1982</a:t>
            </a:r>
          </a:p>
          <a:p>
            <a:r>
              <a:rPr lang="pl-PL" dirty="0" smtClean="0"/>
              <a:t>Szwajcaria, 15 czerwca 1982  </a:t>
            </a:r>
          </a:p>
          <a:p>
            <a:r>
              <a:rPr lang="pl-PL" dirty="0" smtClean="0"/>
              <a:t>San Marino, 29 sierpnia 1982</a:t>
            </a:r>
          </a:p>
          <a:p>
            <a:r>
              <a:rPr lang="pl-PL" dirty="0"/>
              <a:t>Hiszpania, 31 października - 9 listopada 1982 </a:t>
            </a:r>
          </a:p>
          <a:p>
            <a:r>
              <a:rPr lang="pl-PL" dirty="0"/>
              <a:t>Ameryka Środkowa, 2-9 marca 1983</a:t>
            </a:r>
          </a:p>
          <a:p>
            <a:r>
              <a:rPr lang="pl-PL" dirty="0">
                <a:solidFill>
                  <a:srgbClr val="FF0000"/>
                </a:solidFill>
              </a:rPr>
              <a:t>Polska, 16-23 czerwca 1983</a:t>
            </a:r>
          </a:p>
          <a:p>
            <a:r>
              <a:rPr lang="pl-PL" dirty="0"/>
              <a:t>Francja, 14-15 sierpnia 1983 </a:t>
            </a:r>
          </a:p>
          <a:p>
            <a:r>
              <a:rPr lang="pl-PL" dirty="0"/>
              <a:t>Austria, 10-13 września 1983</a:t>
            </a:r>
          </a:p>
          <a:p>
            <a:endParaRPr lang="pl-PL" dirty="0"/>
          </a:p>
        </p:txBody>
      </p:sp>
    </p:spTree>
    <p:extLst>
      <p:ext uri="{BB962C8B-B14F-4D97-AF65-F5344CB8AC3E}">
        <p14:creationId xmlns:p14="http://schemas.microsoft.com/office/powerpoint/2010/main" val="19496402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0099" y="620688"/>
            <a:ext cx="8064896" cy="5909310"/>
          </a:xfrm>
          <a:prstGeom prst="rect">
            <a:avLst/>
          </a:prstGeom>
        </p:spPr>
        <p:txBody>
          <a:bodyPr wrap="square">
            <a:spAutoFit/>
          </a:bodyPr>
          <a:lstStyle/>
          <a:p>
            <a:r>
              <a:rPr lang="pl-PL" dirty="0" smtClean="0"/>
              <a:t>Daleki Wschód, 3-11 maja 1984 </a:t>
            </a:r>
          </a:p>
          <a:p>
            <a:r>
              <a:rPr lang="pl-PL" dirty="0" smtClean="0"/>
              <a:t>Szwajcaria, 12-17 czerwca 1984 </a:t>
            </a:r>
          </a:p>
          <a:p>
            <a:r>
              <a:rPr lang="pl-PL" dirty="0" smtClean="0"/>
              <a:t>Kanada, 9-20 września 1984 </a:t>
            </a:r>
          </a:p>
          <a:p>
            <a:r>
              <a:rPr lang="pl-PL" dirty="0" smtClean="0"/>
              <a:t>Hiszpania , Dominikana, Puerto Rico, 10-13 października 1984 </a:t>
            </a:r>
          </a:p>
          <a:p>
            <a:r>
              <a:rPr lang="pl-PL" dirty="0" smtClean="0"/>
              <a:t>Ameryka Południowa, 26 stycznia - 5 lutego 1985</a:t>
            </a:r>
          </a:p>
          <a:p>
            <a:r>
              <a:rPr lang="pl-PL" dirty="0" smtClean="0"/>
              <a:t>Benelux , 11-21 maja 1985</a:t>
            </a:r>
          </a:p>
          <a:p>
            <a:r>
              <a:rPr lang="pl-PL" dirty="0" smtClean="0"/>
              <a:t>Afryka, 8-19 sierpnia 1985  </a:t>
            </a:r>
          </a:p>
          <a:p>
            <a:r>
              <a:rPr lang="pl-PL" dirty="0" smtClean="0"/>
              <a:t>Liechtenstein, 8 września 1985</a:t>
            </a:r>
          </a:p>
          <a:p>
            <a:r>
              <a:rPr lang="pl-PL" dirty="0" smtClean="0"/>
              <a:t>Indie, 31 stycznia - 10 lutego 1986 </a:t>
            </a:r>
          </a:p>
          <a:p>
            <a:r>
              <a:rPr lang="pl-PL" dirty="0" smtClean="0"/>
              <a:t>Kolumbia, Santa Lucia, 1-8 lipca 1986 </a:t>
            </a:r>
          </a:p>
          <a:p>
            <a:r>
              <a:rPr lang="pl-PL" dirty="0" smtClean="0"/>
              <a:t>Francja, 4-7 października 1986</a:t>
            </a:r>
          </a:p>
          <a:p>
            <a:r>
              <a:rPr lang="pl-PL" dirty="0" smtClean="0"/>
              <a:t>Azja - Oceania, 19 listopada - 2 grudnia 1986 </a:t>
            </a:r>
          </a:p>
          <a:p>
            <a:r>
              <a:rPr lang="pl-PL" dirty="0" smtClean="0"/>
              <a:t>Urugwaj, Chile, Argentyna, 31 marca - 13 kwietnia  </a:t>
            </a:r>
          </a:p>
          <a:p>
            <a:r>
              <a:rPr lang="pl-PL" dirty="0" smtClean="0"/>
              <a:t>Republika Federalna Niemiec, 30 kwietnia - 4 maja 1986 </a:t>
            </a:r>
          </a:p>
          <a:p>
            <a:r>
              <a:rPr lang="pl-PL" dirty="0" smtClean="0">
                <a:solidFill>
                  <a:srgbClr val="FF0000"/>
                </a:solidFill>
              </a:rPr>
              <a:t>Polska, 8-14 czerwca 1979 </a:t>
            </a:r>
          </a:p>
          <a:p>
            <a:r>
              <a:rPr lang="pl-PL" dirty="0"/>
              <a:t>USA, Kanada - 9-21 września 1987 </a:t>
            </a:r>
          </a:p>
          <a:p>
            <a:r>
              <a:rPr lang="pl-PL" dirty="0"/>
              <a:t>Ameryka Łacińska, 7-18 maja 1988 </a:t>
            </a:r>
          </a:p>
          <a:p>
            <a:r>
              <a:rPr lang="pl-PL" dirty="0"/>
              <a:t>Austria, 23-27 czerwca 1988</a:t>
            </a:r>
          </a:p>
          <a:p>
            <a:r>
              <a:rPr lang="pl-PL" dirty="0"/>
              <a:t>Afryka, 10-19 września 1988</a:t>
            </a:r>
          </a:p>
          <a:p>
            <a:r>
              <a:rPr lang="pl-PL" dirty="0"/>
              <a:t>Francja, 8-11 października 1988 </a:t>
            </a:r>
          </a:p>
          <a:p>
            <a:endParaRPr lang="pl-PL" dirty="0">
              <a:solidFill>
                <a:srgbClr val="FF0000"/>
              </a:solidFill>
            </a:endParaRPr>
          </a:p>
        </p:txBody>
      </p:sp>
    </p:spTree>
    <p:extLst>
      <p:ext uri="{BB962C8B-B14F-4D97-AF65-F5344CB8AC3E}">
        <p14:creationId xmlns:p14="http://schemas.microsoft.com/office/powerpoint/2010/main" val="421187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476672"/>
            <a:ext cx="7056784" cy="6463308"/>
          </a:xfrm>
          <a:prstGeom prst="rect">
            <a:avLst/>
          </a:prstGeom>
        </p:spPr>
        <p:txBody>
          <a:bodyPr wrap="square">
            <a:spAutoFit/>
          </a:bodyPr>
          <a:lstStyle/>
          <a:p>
            <a:r>
              <a:rPr lang="pl-PL" dirty="0" smtClean="0"/>
              <a:t>Afryka, 28 kwietnia - 6 maja 1989 </a:t>
            </a:r>
          </a:p>
          <a:p>
            <a:r>
              <a:rPr lang="pl-PL" dirty="0" smtClean="0"/>
              <a:t>Skandynawia, 1-9 czerwca 1989</a:t>
            </a:r>
          </a:p>
          <a:p>
            <a:r>
              <a:rPr lang="pl-PL" dirty="0" smtClean="0"/>
              <a:t>Hiszpania, 19-21 sierpnia 1989</a:t>
            </a:r>
          </a:p>
          <a:p>
            <a:r>
              <a:rPr lang="pl-PL" dirty="0" smtClean="0"/>
              <a:t>Daleki Wschód, 6-16 października 1989 </a:t>
            </a:r>
          </a:p>
          <a:p>
            <a:r>
              <a:rPr lang="pl-PL" dirty="0" smtClean="0"/>
              <a:t>Afryka, 25 stycznia - 1 lutego 1990</a:t>
            </a:r>
          </a:p>
          <a:p>
            <a:r>
              <a:rPr lang="pl-PL" dirty="0" smtClean="0"/>
              <a:t>Czechosłowacja, 21-22 kwietnia 1990</a:t>
            </a:r>
          </a:p>
          <a:p>
            <a:r>
              <a:rPr lang="pl-PL" dirty="0" smtClean="0"/>
              <a:t>Ameryka Łacińska, 6-14 maja 1990 </a:t>
            </a:r>
          </a:p>
          <a:p>
            <a:r>
              <a:rPr lang="pl-PL" dirty="0" smtClean="0"/>
              <a:t>Malta, 25-27 maja 1990 </a:t>
            </a:r>
          </a:p>
          <a:p>
            <a:r>
              <a:rPr lang="pl-PL" dirty="0" smtClean="0"/>
              <a:t>Afryka, 1-10 września 1990  </a:t>
            </a:r>
          </a:p>
          <a:p>
            <a:r>
              <a:rPr lang="pl-PL" dirty="0" smtClean="0"/>
              <a:t>Portugalia, 10-13 maja 1991</a:t>
            </a:r>
          </a:p>
          <a:p>
            <a:r>
              <a:rPr lang="pl-PL" dirty="0" smtClean="0">
                <a:solidFill>
                  <a:srgbClr val="FF0000"/>
                </a:solidFill>
              </a:rPr>
              <a:t>Polska, 1-9 czerwca oraz 13-16 sierpnia 1991</a:t>
            </a:r>
          </a:p>
          <a:p>
            <a:r>
              <a:rPr lang="pl-PL" dirty="0" smtClean="0"/>
              <a:t>Węgry, 16-20 sierpnia 1991 </a:t>
            </a:r>
          </a:p>
          <a:p>
            <a:r>
              <a:rPr lang="pl-PL" dirty="0" smtClean="0"/>
              <a:t>Brazylia, 12-21 października 1991  </a:t>
            </a:r>
          </a:p>
          <a:p>
            <a:r>
              <a:rPr lang="pl-PL" dirty="0" smtClean="0"/>
              <a:t>Afryka, 19-26 lutego 1992 </a:t>
            </a:r>
          </a:p>
          <a:p>
            <a:r>
              <a:rPr lang="pl-PL" dirty="0" smtClean="0"/>
              <a:t>Afryka, 4-10 czerwca 1992 </a:t>
            </a:r>
          </a:p>
          <a:p>
            <a:r>
              <a:rPr lang="pl-PL" dirty="0" smtClean="0"/>
              <a:t>Republika Dominikańska, 9-14 października 1992</a:t>
            </a:r>
          </a:p>
          <a:p>
            <a:r>
              <a:rPr lang="pl-PL" dirty="0"/>
              <a:t>Afryka - 3-10 lutego 1993</a:t>
            </a:r>
          </a:p>
          <a:p>
            <a:r>
              <a:rPr lang="pl-PL" dirty="0"/>
              <a:t>Albania, 25 kwietnia 1993 </a:t>
            </a:r>
          </a:p>
          <a:p>
            <a:r>
              <a:rPr lang="pl-PL" dirty="0"/>
              <a:t>Hiszpania, 2-17 czerwca 1993 </a:t>
            </a:r>
          </a:p>
          <a:p>
            <a:r>
              <a:rPr lang="pl-PL" dirty="0"/>
              <a:t>Ameryka Łacińska, USA, 9-16 sierpnia 1993</a:t>
            </a:r>
          </a:p>
          <a:p>
            <a:r>
              <a:rPr lang="pl-PL" dirty="0"/>
              <a:t>Litwa, Łotwa, Estonia, 4-10 września 1993  </a:t>
            </a:r>
          </a:p>
          <a:p>
            <a:r>
              <a:rPr lang="pl-PL" dirty="0"/>
              <a:t>Chorwacja, 10-11 września 1994 </a:t>
            </a:r>
          </a:p>
          <a:p>
            <a:endParaRPr lang="pl-PL" dirty="0"/>
          </a:p>
        </p:txBody>
      </p:sp>
    </p:spTree>
    <p:extLst>
      <p:ext uri="{BB962C8B-B14F-4D97-AF65-F5344CB8AC3E}">
        <p14:creationId xmlns:p14="http://schemas.microsoft.com/office/powerpoint/2010/main" val="32832163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71600" y="188640"/>
            <a:ext cx="5436096" cy="6463308"/>
          </a:xfrm>
          <a:prstGeom prst="rect">
            <a:avLst/>
          </a:prstGeom>
        </p:spPr>
        <p:txBody>
          <a:bodyPr wrap="square">
            <a:spAutoFit/>
          </a:bodyPr>
          <a:lstStyle/>
          <a:p>
            <a:r>
              <a:rPr lang="pl-PL" dirty="0"/>
              <a:t>Daleki Wschód, 11-21 stycznia 1995</a:t>
            </a:r>
          </a:p>
          <a:p>
            <a:r>
              <a:rPr lang="pl-PL" dirty="0"/>
              <a:t>Polska, 22 maja 1995 (wizyta nieoficjalna)</a:t>
            </a:r>
          </a:p>
          <a:p>
            <a:r>
              <a:rPr lang="pl-PL" dirty="0"/>
              <a:t>Czechy, 20-22 maja </a:t>
            </a:r>
            <a:r>
              <a:rPr lang="pl-PL" dirty="0" smtClean="0"/>
              <a:t>1995</a:t>
            </a:r>
          </a:p>
          <a:p>
            <a:r>
              <a:rPr lang="pl-PL" dirty="0"/>
              <a:t>Belgia, 3-4 czerwca 1995</a:t>
            </a:r>
          </a:p>
          <a:p>
            <a:r>
              <a:rPr lang="pl-PL" dirty="0"/>
              <a:t>Słowacja, 30 czerwca - 3 lipca 1995 </a:t>
            </a:r>
          </a:p>
          <a:p>
            <a:r>
              <a:rPr lang="pl-PL" dirty="0"/>
              <a:t>Afryka, 14-20 września 1995 </a:t>
            </a:r>
          </a:p>
          <a:p>
            <a:r>
              <a:rPr lang="pl-PL" dirty="0"/>
              <a:t>USA, 4-9 października 1995 </a:t>
            </a:r>
          </a:p>
          <a:p>
            <a:r>
              <a:rPr lang="pl-PL" dirty="0"/>
              <a:t>Ameryka Łacińska, 5-11 lutego 1996 </a:t>
            </a:r>
          </a:p>
          <a:p>
            <a:r>
              <a:rPr lang="pl-PL" dirty="0"/>
              <a:t>Tunezja, 14 kwietnia 1996</a:t>
            </a:r>
          </a:p>
          <a:p>
            <a:r>
              <a:rPr lang="pl-PL" dirty="0"/>
              <a:t>Słowenia, 17-19 maja 1996</a:t>
            </a:r>
          </a:p>
          <a:p>
            <a:r>
              <a:rPr lang="pl-PL" dirty="0"/>
              <a:t>Niemcy, 21-23 czerwca 1996</a:t>
            </a:r>
          </a:p>
          <a:p>
            <a:r>
              <a:rPr lang="pl-PL" dirty="0"/>
              <a:t>Węgry, 6-7 września 1996</a:t>
            </a:r>
          </a:p>
          <a:p>
            <a:r>
              <a:rPr lang="pl-PL" dirty="0"/>
              <a:t>Francja, 19-22 września 1996 </a:t>
            </a:r>
          </a:p>
          <a:p>
            <a:r>
              <a:rPr lang="pl-PL" dirty="0"/>
              <a:t>Bośnia-Hercegowina, 12-13 kwietnia 1997</a:t>
            </a:r>
          </a:p>
          <a:p>
            <a:r>
              <a:rPr lang="pl-PL" dirty="0"/>
              <a:t>Czechy, 25-27 kwietnia 1997</a:t>
            </a:r>
          </a:p>
          <a:p>
            <a:r>
              <a:rPr lang="pl-PL" dirty="0"/>
              <a:t>Liban, 10-11 maja 1995</a:t>
            </a:r>
          </a:p>
          <a:p>
            <a:r>
              <a:rPr lang="pl-PL" dirty="0">
                <a:solidFill>
                  <a:srgbClr val="FF0000"/>
                </a:solidFill>
              </a:rPr>
              <a:t>Polska, 31 maja - 10 czerwca 1997 </a:t>
            </a:r>
          </a:p>
          <a:p>
            <a:r>
              <a:rPr lang="pl-PL" dirty="0"/>
              <a:t>Francja, 21-24 sierpnia 1997</a:t>
            </a:r>
          </a:p>
          <a:p>
            <a:r>
              <a:rPr lang="pl-PL" dirty="0"/>
              <a:t>Brazylia, 2-6 października 1997</a:t>
            </a:r>
          </a:p>
          <a:p>
            <a:r>
              <a:rPr lang="pl-PL" dirty="0"/>
              <a:t>Kuba, 21-25 stycznia 1998</a:t>
            </a:r>
          </a:p>
          <a:p>
            <a:r>
              <a:rPr lang="pl-PL" dirty="0"/>
              <a:t>Nigeria, 21-23 marca 1998</a:t>
            </a:r>
          </a:p>
          <a:p>
            <a:r>
              <a:rPr lang="pl-PL" dirty="0"/>
              <a:t>Austria, 19-21 czerwca 1998</a:t>
            </a:r>
          </a:p>
          <a:p>
            <a:r>
              <a:rPr lang="pl-PL" dirty="0"/>
              <a:t>Chorwacja, 2-4 października </a:t>
            </a:r>
            <a:r>
              <a:rPr lang="pl-PL" dirty="0" smtClean="0"/>
              <a:t>1998</a:t>
            </a:r>
            <a:endParaRPr lang="pl-PL" dirty="0"/>
          </a:p>
        </p:txBody>
      </p:sp>
    </p:spTree>
    <p:extLst>
      <p:ext uri="{BB962C8B-B14F-4D97-AF65-F5344CB8AC3E}">
        <p14:creationId xmlns:p14="http://schemas.microsoft.com/office/powerpoint/2010/main" val="20806444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474345"/>
            <a:ext cx="6120680" cy="5632311"/>
          </a:xfrm>
          <a:prstGeom prst="rect">
            <a:avLst/>
          </a:prstGeom>
        </p:spPr>
        <p:txBody>
          <a:bodyPr wrap="square">
            <a:spAutoFit/>
          </a:bodyPr>
          <a:lstStyle/>
          <a:p>
            <a:r>
              <a:rPr lang="pl-PL" dirty="0"/>
              <a:t>Meksyk, USA, 22-28 stycznia 1999</a:t>
            </a:r>
          </a:p>
          <a:p>
            <a:r>
              <a:rPr lang="pl-PL" dirty="0"/>
              <a:t>Rumunia, 7-10 maja 1999 </a:t>
            </a:r>
          </a:p>
          <a:p>
            <a:r>
              <a:rPr lang="pl-PL" dirty="0">
                <a:solidFill>
                  <a:srgbClr val="FF0000"/>
                </a:solidFill>
              </a:rPr>
              <a:t>Polska, 5-17 czerwca 1999</a:t>
            </a:r>
          </a:p>
          <a:p>
            <a:r>
              <a:rPr lang="pl-PL" dirty="0"/>
              <a:t>Słowenia, 19 września 1999</a:t>
            </a:r>
          </a:p>
          <a:p>
            <a:r>
              <a:rPr lang="pl-PL" dirty="0"/>
              <a:t>Indie, Gruzja, 6-9 listopada 1999</a:t>
            </a:r>
          </a:p>
          <a:p>
            <a:r>
              <a:rPr lang="pl-PL" dirty="0"/>
              <a:t>Egipt, 24-26 stycznia 2000</a:t>
            </a:r>
          </a:p>
          <a:p>
            <a:r>
              <a:rPr lang="pl-PL" dirty="0"/>
              <a:t>Jordania, Izrael, 20-26 marca 2000</a:t>
            </a:r>
          </a:p>
          <a:p>
            <a:r>
              <a:rPr lang="pl-PL" dirty="0"/>
              <a:t>Portugalia, 12-13 maja 2000</a:t>
            </a:r>
          </a:p>
          <a:p>
            <a:r>
              <a:rPr lang="pl-PL" dirty="0"/>
              <a:t>Grecja, Syria, Malta, 4-9 maja 2001</a:t>
            </a:r>
          </a:p>
          <a:p>
            <a:r>
              <a:rPr lang="pl-PL" dirty="0"/>
              <a:t>Ukraina, 23-27 lipca 2001</a:t>
            </a:r>
          </a:p>
          <a:p>
            <a:r>
              <a:rPr lang="pl-PL" dirty="0"/>
              <a:t>Kazachstan, Armenia, 22-27 września 2001 </a:t>
            </a:r>
          </a:p>
          <a:p>
            <a:r>
              <a:rPr lang="pl-PL" dirty="0"/>
              <a:t>Azerbejdżan, Bułgaria, 22-26 maja 2002 </a:t>
            </a:r>
          </a:p>
          <a:p>
            <a:r>
              <a:rPr lang="pl-PL" dirty="0"/>
              <a:t>Kanada, Gwatemala, Meksyk, 23 lipca - 2 sierpnia 2002</a:t>
            </a:r>
          </a:p>
          <a:p>
            <a:r>
              <a:rPr lang="pl-PL" dirty="0">
                <a:solidFill>
                  <a:srgbClr val="FF0000"/>
                </a:solidFill>
              </a:rPr>
              <a:t>Polska, 16-19 sierpnia 2002</a:t>
            </a:r>
          </a:p>
          <a:p>
            <a:r>
              <a:rPr lang="pl-PL" dirty="0"/>
              <a:t>Hiszpania, 3-4 maja 2003 </a:t>
            </a:r>
          </a:p>
          <a:p>
            <a:r>
              <a:rPr lang="pl-PL" dirty="0"/>
              <a:t>Chorwacja, 5-9 czerwca 2003</a:t>
            </a:r>
          </a:p>
          <a:p>
            <a:r>
              <a:rPr lang="pl-PL" dirty="0"/>
              <a:t>Bośnia i Hercegowina, 22 czerwca 2003</a:t>
            </a:r>
          </a:p>
          <a:p>
            <a:r>
              <a:rPr lang="pl-PL" dirty="0"/>
              <a:t>Słowacja,  11-14 września 2003</a:t>
            </a:r>
          </a:p>
          <a:p>
            <a:r>
              <a:rPr lang="pl-PL" dirty="0"/>
              <a:t>Szwajcaria, 5-6 czerwca 2004</a:t>
            </a:r>
          </a:p>
          <a:p>
            <a:r>
              <a:rPr lang="pl-PL" dirty="0"/>
              <a:t>Francja (Lourdes), 14-15 sierpnia 2004</a:t>
            </a:r>
          </a:p>
        </p:txBody>
      </p:sp>
    </p:spTree>
    <p:extLst>
      <p:ext uri="{BB962C8B-B14F-4D97-AF65-F5344CB8AC3E}">
        <p14:creationId xmlns:p14="http://schemas.microsoft.com/office/powerpoint/2010/main" val="29815439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p:txBody>
          <a:bodyPr/>
          <a:lstStyle/>
          <a:p>
            <a:endParaRPr lang="pl-PL"/>
          </a:p>
        </p:txBody>
      </p:sp>
      <p:sp>
        <p:nvSpPr>
          <p:cNvPr id="6" name="Symbol zastępczy zawartości 5"/>
          <p:cNvSpPr>
            <a:spLocks noGrp="1"/>
          </p:cNvSpPr>
          <p:nvPr>
            <p:ph sz="half" idx="2"/>
          </p:nvPr>
        </p:nvSpPr>
        <p:spPr/>
        <p:txBody>
          <a:bodyPr/>
          <a:lstStyle/>
          <a:p>
            <a:endParaRPr lang="pl-PL"/>
          </a:p>
        </p:txBody>
      </p:sp>
      <p:sp>
        <p:nvSpPr>
          <p:cNvPr id="7" name="Symbol zastępczy tekstu 6"/>
          <p:cNvSpPr>
            <a:spLocks noGrp="1"/>
          </p:cNvSpPr>
          <p:nvPr>
            <p:ph type="body" sz="quarter" idx="3"/>
          </p:nvPr>
        </p:nvSpPr>
        <p:spPr/>
        <p:txBody>
          <a:bodyPr/>
          <a:lstStyle/>
          <a:p>
            <a:endParaRPr lang="pl-PL"/>
          </a:p>
        </p:txBody>
      </p:sp>
      <p:sp>
        <p:nvSpPr>
          <p:cNvPr id="8" name="Symbol zastępczy zawartości 7"/>
          <p:cNvSpPr>
            <a:spLocks noGrp="1"/>
          </p:cNvSpPr>
          <p:nvPr>
            <p:ph sz="quarter" idx="4"/>
          </p:nvPr>
        </p:nvSpPr>
        <p:spPr/>
        <p:txBody>
          <a:bodyPr/>
          <a:lstStyle/>
          <a:p>
            <a:endParaRPr lang="pl-PL"/>
          </a:p>
        </p:txBody>
      </p:sp>
      <p:sp>
        <p:nvSpPr>
          <p:cNvPr id="4" name="Tytuł 3"/>
          <p:cNvSpPr>
            <a:spLocks noGrp="1"/>
          </p:cNvSpPr>
          <p:nvPr>
            <p:ph type="title"/>
          </p:nvPr>
        </p:nvSpPr>
        <p:spPr>
          <a:xfrm>
            <a:off x="1799692" y="5445224"/>
            <a:ext cx="6512511" cy="1143000"/>
          </a:xfrm>
        </p:spPr>
        <p:txBody>
          <a:bodyPr/>
          <a:lstStyle/>
          <a:p>
            <a:r>
              <a:rPr lang="pl-PL" dirty="0">
                <a:solidFill>
                  <a:srgbClr val="0070C0"/>
                </a:solidFill>
              </a:rPr>
              <a:t>Kapłaństwo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843256"/>
            <a:ext cx="280831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702" y="2734688"/>
            <a:ext cx="2016224"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2257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circle(in)">
                                      <p:cBhvr>
                                        <p:cTn id="24"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1052736"/>
            <a:ext cx="8352928" cy="5078313"/>
          </a:xfrm>
          <a:prstGeom prst="rect">
            <a:avLst/>
          </a:prstGeom>
        </p:spPr>
        <p:txBody>
          <a:bodyPr wrap="square">
            <a:spAutoFit/>
          </a:bodyPr>
          <a:lstStyle/>
          <a:p>
            <a:r>
              <a:rPr lang="pl-PL" dirty="0" smtClean="0"/>
              <a:t>	Jesienią 1942 roku Karol Wojtyła podjął decyzję o wstąpieniu do seminarium duchownego. Jako że Niemcy zakazali wówczas kształcenia seminarzystów, uczęszczał do tajnego seminarium założonego przez metropolitę krakowskiego, arcybiskupa Adama Sapiehę. Z jego też rąk przyjął w listopadzie 1946 roku </a:t>
            </a:r>
            <a:r>
              <a:rPr lang="pl-PL" u="sng" dirty="0" smtClean="0"/>
              <a:t>święcenia kapłańskie. </a:t>
            </a:r>
          </a:p>
          <a:p>
            <a:r>
              <a:rPr lang="pl-PL" dirty="0" smtClean="0"/>
              <a:t>Dzięki protekcji kardynała Sapiehy przez kolejne 2 lata Karol Wojtyła studiował w Rzymie na Papieskim Uniwersytecie Dominikańskim. Tam też </a:t>
            </a:r>
            <a:r>
              <a:rPr lang="pl-PL" b="1" dirty="0" smtClean="0"/>
              <a:t>obronił w 1948 roku pracę doktorską.</a:t>
            </a:r>
          </a:p>
          <a:p>
            <a:r>
              <a:rPr lang="pl-PL" dirty="0" smtClean="0"/>
              <a:t>	Po powrocie do kraju przez kilka miesięcy </a:t>
            </a:r>
            <a:r>
              <a:rPr lang="pl-PL" u="sng" dirty="0" smtClean="0"/>
              <a:t>był wikarym </a:t>
            </a:r>
            <a:r>
              <a:rPr lang="pl-PL" dirty="0" smtClean="0"/>
              <a:t>jednej</a:t>
            </a:r>
          </a:p>
          <a:p>
            <a:r>
              <a:rPr lang="pl-PL" dirty="0" smtClean="0"/>
              <a:t> z podkrakowskich, wiejskich parafii. Następnie został przeniesiony z </a:t>
            </a:r>
            <a:r>
              <a:rPr lang="pl-PL" dirty="0" err="1" smtClean="0"/>
              <a:t>Niegowici</a:t>
            </a:r>
            <a:r>
              <a:rPr lang="pl-PL" dirty="0" smtClean="0"/>
              <a:t> do krakowskiej parafii św. Floriana, gdzie zasłynął z organizowanych przez siebie wyjazdów ze studentami w góry i nad jeziora. "Ksiądz Wojtyła nie mógł trafić lepiej. Był wikarym. Pierwsze dziecko – Barbarę Annę </a:t>
            </a:r>
            <a:r>
              <a:rPr lang="pl-PL" dirty="0" err="1" smtClean="0"/>
              <a:t>Pyłko</a:t>
            </a:r>
            <a:r>
              <a:rPr lang="pl-PL" dirty="0" smtClean="0"/>
              <a:t> – ochrzcił dopiero 20 sierpnia. Przez cały okres wikariuszowski u św. Floriana, to jest do sierpnia 1951, ochrzcił 229 dzieci. Także w sierpniu pobłogosławił pierwsze u św. Floriana małżeństwo: Zygmunta Stanisława Szymoniaka z Janiną </a:t>
            </a:r>
            <a:r>
              <a:rPr lang="pl-PL" dirty="0" err="1" smtClean="0"/>
              <a:t>Gębicą</a:t>
            </a:r>
            <a:r>
              <a:rPr lang="pl-PL" dirty="0" smtClean="0"/>
              <a:t>. W sumie udzielił tu 170 ślubów" - pisał o tym okresie życia papieża w "Tygodniku Powszechnym" ks. Adam Boniecki.</a:t>
            </a:r>
            <a:endParaRPr lang="pl-PL" dirty="0"/>
          </a:p>
        </p:txBody>
      </p:sp>
    </p:spTree>
    <p:extLst>
      <p:ext uri="{BB962C8B-B14F-4D97-AF65-F5344CB8AC3E}">
        <p14:creationId xmlns:p14="http://schemas.microsoft.com/office/powerpoint/2010/main" val="40424925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80102"/>
            <a:ext cx="8640960" cy="6017032"/>
          </a:xfrm>
          <a:prstGeom prst="rect">
            <a:avLst/>
          </a:prstGeom>
        </p:spPr>
        <p:txBody>
          <a:bodyPr wrap="square">
            <a:spAutoFit/>
          </a:bodyPr>
          <a:lstStyle/>
          <a:p>
            <a:r>
              <a:rPr lang="pl-PL" sz="1700" b="1" dirty="0" smtClean="0"/>
              <a:t>	</a:t>
            </a:r>
            <a:r>
              <a:rPr lang="pl-PL" sz="1600" b="1" dirty="0" smtClean="0"/>
              <a:t>U św. Floriana Karol Wojtyła zorganizował, co dzisiaj wydaje się niemal symboliczne, </a:t>
            </a:r>
            <a:r>
              <a:rPr lang="pl-PL" sz="1600" b="1" u="sng" dirty="0" smtClean="0"/>
              <a:t>pierwsze w historii parafii rekolekcje dla chorych</a:t>
            </a:r>
            <a:r>
              <a:rPr lang="pl-PL" sz="1600" b="1" dirty="0" smtClean="0"/>
              <a:t>. Kościół miał się wówczas zamieniać niemal w sale szpitalną, w której stały łóżka z chorymi, </a:t>
            </a:r>
          </a:p>
          <a:p>
            <a:r>
              <a:rPr lang="pl-PL" sz="1600" b="1" dirty="0" smtClean="0"/>
              <a:t>kręciły się pielęgniarki i sanitariusze. </a:t>
            </a:r>
          </a:p>
          <a:p>
            <a:r>
              <a:rPr lang="pl-PL" sz="1600" b="1" dirty="0" smtClean="0"/>
              <a:t>Wielka </a:t>
            </a:r>
            <a:r>
              <a:rPr lang="pl-PL" sz="1600" b="1" u="sng" dirty="0" smtClean="0"/>
              <a:t>pasją </a:t>
            </a:r>
            <a:r>
              <a:rPr lang="pl-PL" sz="1600" b="1" dirty="0" smtClean="0"/>
              <a:t>księdza Wojtyły </a:t>
            </a:r>
            <a:r>
              <a:rPr lang="pl-PL" sz="1600" b="1" u="sng" dirty="0" smtClean="0"/>
              <a:t>było</a:t>
            </a:r>
            <a:r>
              <a:rPr lang="pl-PL" sz="1600" b="1" dirty="0" smtClean="0"/>
              <a:t> jednak </a:t>
            </a:r>
            <a:r>
              <a:rPr lang="pl-PL" sz="1600" b="1" u="sng" dirty="0" smtClean="0"/>
              <a:t>duszpasterstwo młodzieży akademickiej</a:t>
            </a:r>
            <a:r>
              <a:rPr lang="pl-PL" sz="1600" b="1" dirty="0" smtClean="0"/>
              <a:t>. Z częścią najbardziej zaangażowanych w te działania osób utrzymywał później kontakt nawet w czasach, gdy był już następcą św. Piotra.</a:t>
            </a:r>
          </a:p>
          <a:p>
            <a:r>
              <a:rPr lang="pl-PL" sz="1600" b="1" dirty="0"/>
              <a:t>	</a:t>
            </a:r>
            <a:r>
              <a:rPr lang="pl-PL" sz="1600" b="1" dirty="0" smtClean="0"/>
              <a:t>Dnia 12 grudnia 1953 jego </a:t>
            </a:r>
            <a:r>
              <a:rPr lang="pl-PL" sz="1600" b="1" u="sng" dirty="0" smtClean="0"/>
              <a:t>praca habilitacyjna </a:t>
            </a:r>
            <a:r>
              <a:rPr lang="pl-PL" sz="1600" b="1" dirty="0" smtClean="0"/>
              <a:t>"Ocena możliwości oparcia etyki chrześcijańskiej na założeniach systemu </a:t>
            </a:r>
            <a:r>
              <a:rPr lang="pl-PL" sz="1600" b="1" dirty="0" err="1" smtClean="0"/>
              <a:t>Maxa</a:t>
            </a:r>
            <a:r>
              <a:rPr lang="pl-PL" sz="1600" b="1" dirty="0" smtClean="0"/>
              <a:t> </a:t>
            </a:r>
            <a:r>
              <a:rPr lang="pl-PL" sz="1600" b="1" dirty="0" err="1" smtClean="0"/>
              <a:t>Schelera</a:t>
            </a:r>
            <a:r>
              <a:rPr lang="pl-PL" sz="1600" b="1" dirty="0" smtClean="0"/>
              <a:t>" została przyjęta jednogłośnie przez Radę Wydziału Teologicznego Uniwersytetu Jagiellońskiego, jednak Wojtyła nie uzyskał habilitacji z powodu odmowy Ministerstwa Oświaty.</a:t>
            </a:r>
          </a:p>
          <a:p>
            <a:r>
              <a:rPr lang="pl-PL" sz="1600" b="1" dirty="0" smtClean="0"/>
              <a:t>	W 1954 r. zaczął wykładać na Katolickim Uniwersytecie Lubelskim. </a:t>
            </a:r>
          </a:p>
          <a:p>
            <a:r>
              <a:rPr lang="pl-PL" sz="1600" b="1" dirty="0" smtClean="0"/>
              <a:t>Tam też w niewielkiej grupie profesorów brał udział w tajnych spotkaniach, </a:t>
            </a:r>
          </a:p>
          <a:p>
            <a:r>
              <a:rPr lang="pl-PL" sz="1600" b="1" dirty="0" smtClean="0"/>
              <a:t>na których rozmawiano o trudnej sytuacji Kościoła. </a:t>
            </a:r>
          </a:p>
          <a:p>
            <a:r>
              <a:rPr lang="pl-PL" sz="1600" b="1" dirty="0" smtClean="0"/>
              <a:t>	W 1958 r. Karol Wojtyła został wezwany do prymasa Stefana Wyszyńskiego, który zgodnie z decyzją papieża mianował go biskupem pomocniczym Krakowa. </a:t>
            </a:r>
          </a:p>
          <a:p>
            <a:r>
              <a:rPr lang="pl-PL" sz="1600" b="1" dirty="0" smtClean="0"/>
              <a:t>W cztery lata potem został krajowym </a:t>
            </a:r>
            <a:r>
              <a:rPr lang="pl-PL" sz="1600" b="1" u="sng" dirty="0" smtClean="0"/>
              <a:t>duszpasterzem środowisk twórczych i inteligencji.</a:t>
            </a:r>
          </a:p>
          <a:p>
            <a:r>
              <a:rPr lang="pl-PL" sz="1600" b="1" dirty="0" smtClean="0"/>
              <a:t>W tym okresie aktywnie uczestniczył również w obradach Soboru Watykańskiego II, gdzie dał się poznać dostojnikom Kościoła z całego świata. Bieg kariery księdza Wojtyły kolejny raz przyspieszył pod koniec grudnia 1963 roku, gdy został mianowany </a:t>
            </a:r>
            <a:r>
              <a:rPr lang="pl-PL" sz="1600" b="1" u="sng" dirty="0" smtClean="0"/>
              <a:t>arcybiskupem metropolitą krakowskim</a:t>
            </a:r>
            <a:r>
              <a:rPr lang="pl-PL" sz="1600" b="1" dirty="0" smtClean="0"/>
              <a:t>. W 1967 roku </a:t>
            </a:r>
            <a:r>
              <a:rPr lang="pl-PL" sz="1600" b="1" u="sng" dirty="0" smtClean="0"/>
              <a:t>otrzymał </a:t>
            </a:r>
            <a:r>
              <a:rPr lang="pl-PL" sz="1600" b="1" dirty="0" smtClean="0"/>
              <a:t>również </a:t>
            </a:r>
            <a:r>
              <a:rPr lang="pl-PL" sz="1600" b="1" u="sng" dirty="0" smtClean="0"/>
              <a:t>tytuł kardynała</a:t>
            </a:r>
            <a:r>
              <a:rPr lang="pl-PL" sz="1600" b="1" dirty="0" smtClean="0"/>
              <a:t>.</a:t>
            </a:r>
          </a:p>
          <a:p>
            <a:r>
              <a:rPr lang="pl-PL" sz="1600" b="1" dirty="0" smtClean="0"/>
              <a:t>Marcin </a:t>
            </a:r>
            <a:r>
              <a:rPr lang="pl-PL" sz="1600" b="1" dirty="0" err="1" smtClean="0"/>
              <a:t>Pijaczyński</a:t>
            </a:r>
            <a:endParaRPr lang="pl-PL" sz="1600" b="1" dirty="0" smtClean="0"/>
          </a:p>
          <a:p>
            <a:endParaRPr lang="pl-PL" sz="1600" b="1" dirty="0" smtClean="0"/>
          </a:p>
          <a:p>
            <a:r>
              <a:rPr lang="pl-PL" sz="1600" b="1" dirty="0" smtClean="0"/>
              <a:t>http://papiez.polska.pl/biografia/kaplanstwo.htm</a:t>
            </a:r>
            <a:endParaRPr lang="pl-PL" sz="1600" b="1" dirty="0"/>
          </a:p>
        </p:txBody>
      </p:sp>
    </p:spTree>
    <p:extLst>
      <p:ext uri="{BB962C8B-B14F-4D97-AF65-F5344CB8AC3E}">
        <p14:creationId xmlns:p14="http://schemas.microsoft.com/office/powerpoint/2010/main" val="29218148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801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914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908720"/>
            <a:ext cx="4248472" cy="2423346"/>
          </a:xfrm>
        </p:spPr>
        <p:txBody>
          <a:bodyPr/>
          <a:lstStyle/>
          <a:p>
            <a:endParaRPr lang="pl-PL" dirty="0"/>
          </a:p>
        </p:txBody>
      </p:sp>
      <p:sp>
        <p:nvSpPr>
          <p:cNvPr id="3" name="Symbol zastępczy tekstu 2"/>
          <p:cNvSpPr>
            <a:spLocks noGrp="1"/>
          </p:cNvSpPr>
          <p:nvPr>
            <p:ph type="body" idx="1"/>
          </p:nvPr>
        </p:nvSpPr>
        <p:spPr>
          <a:xfrm>
            <a:off x="-1188640" y="4797152"/>
            <a:ext cx="5970494" cy="1341769"/>
          </a:xfrm>
        </p:spPr>
        <p:txBody>
          <a:bodyPr>
            <a:normAutofit fontScale="92500"/>
          </a:bodyPr>
          <a:lstStyle/>
          <a:p>
            <a:pPr marL="1798320" indent="449580">
              <a:spcAft>
                <a:spcPts val="0"/>
              </a:spcAft>
            </a:pPr>
            <a:r>
              <a:rPr lang="pl-PL" sz="6000" b="1" i="1" dirty="0">
                <a:solidFill>
                  <a:srgbClr val="0000FF"/>
                </a:solidFill>
                <a:latin typeface="Bitstream Vera Sans Mono"/>
                <a:ea typeface="Times New Roman"/>
              </a:rPr>
              <a:t>Pontyfikat</a:t>
            </a:r>
            <a:endParaRPr lang="pl-PL" sz="6000" dirty="0">
              <a:latin typeface="Times New Roman"/>
              <a:ea typeface="Times New Roman"/>
            </a:endParaRPr>
          </a:p>
          <a:p>
            <a:endParaRPr lang="pl-P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052736"/>
            <a:ext cx="3700804" cy="359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1269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836712"/>
            <a:ext cx="8229600" cy="1008112"/>
          </a:xfrm>
        </p:spPr>
        <p:txBody>
          <a:bodyPr>
            <a:noAutofit/>
          </a:bodyPr>
          <a:lstStyle/>
          <a:p>
            <a:pPr marL="899160" indent="449580">
              <a:spcAft>
                <a:spcPts val="0"/>
              </a:spcAft>
            </a:pPr>
            <a:r>
              <a:rPr lang="pl-PL" sz="6000" i="1" dirty="0">
                <a:solidFill>
                  <a:srgbClr val="0000FF"/>
                </a:solidFill>
                <a:effectLst/>
                <a:latin typeface="Comic Sans MS"/>
                <a:ea typeface="Times New Roman"/>
              </a:rPr>
              <a:t>Młodość papieża</a:t>
            </a:r>
            <a:r>
              <a:rPr lang="pl-PL" sz="6000" b="1" i="1" dirty="0" smtClean="0">
                <a:solidFill>
                  <a:srgbClr val="0000FF"/>
                </a:solidFill>
                <a:effectLst/>
                <a:latin typeface="Comic Sans MS"/>
                <a:ea typeface="Times New Roman"/>
              </a:rPr>
              <a:t/>
            </a:r>
            <a:br>
              <a:rPr lang="pl-PL" sz="6000" b="1" i="1" dirty="0" smtClean="0">
                <a:solidFill>
                  <a:srgbClr val="0000FF"/>
                </a:solidFill>
                <a:effectLst/>
                <a:latin typeface="Comic Sans MS"/>
                <a:ea typeface="Times New Roman"/>
              </a:rPr>
            </a:br>
            <a:r>
              <a:rPr lang="pl-PL" sz="6000" dirty="0" smtClean="0">
                <a:effectLst/>
                <a:latin typeface="Times New Roman"/>
                <a:ea typeface="Times New Roman"/>
              </a:rPr>
              <a:t/>
            </a:r>
            <a:br>
              <a:rPr lang="pl-PL" sz="6000" dirty="0" smtClean="0">
                <a:effectLst/>
                <a:latin typeface="Times New Roman"/>
                <a:ea typeface="Times New Roman"/>
              </a:rPr>
            </a:br>
            <a:endParaRPr lang="pl-PL" sz="6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5040560"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869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60219" y="1052736"/>
            <a:ext cx="8496944" cy="4801314"/>
          </a:xfrm>
          <a:prstGeom prst="rect">
            <a:avLst/>
          </a:prstGeom>
        </p:spPr>
        <p:txBody>
          <a:bodyPr wrap="square">
            <a:spAutoFit/>
          </a:bodyPr>
          <a:lstStyle/>
          <a:p>
            <a:r>
              <a:rPr lang="pl-PL" dirty="0" smtClean="0"/>
              <a:t>	29 września 1978 roku zmarł Jan Paweł I, którego pontyfikat trwał zaledwie 33 dni. Przybyli ponownie na konklawe kardynałowie .</a:t>
            </a:r>
            <a:r>
              <a:rPr lang="pl-PL" u="sng" dirty="0" smtClean="0"/>
              <a:t>16 października </a:t>
            </a:r>
            <a:r>
              <a:rPr lang="pl-PL" dirty="0" smtClean="0"/>
              <a:t>w 8. głosowaniu około godz. 17.00, wybrali na papieża Karola Wojtyłę. Kardynał </a:t>
            </a:r>
          </a:p>
          <a:p>
            <a:r>
              <a:rPr lang="pl-PL" dirty="0" smtClean="0"/>
              <a:t>z Polski zgodził się z wyborem kolegium kardynalskiego. W ten sposób na </a:t>
            </a:r>
          </a:p>
          <a:p>
            <a:r>
              <a:rPr lang="pl-PL" dirty="0" smtClean="0"/>
              <a:t>tronie Piotrowym zasiadł </a:t>
            </a:r>
            <a:r>
              <a:rPr lang="pl-PL" u="sng" dirty="0" smtClean="0"/>
              <a:t>pierwszy w historii Polak </a:t>
            </a:r>
            <a:r>
              <a:rPr lang="pl-PL" dirty="0" smtClean="0"/>
              <a:t>i pierwszy od 455 lat papież, który nie był Włochem. </a:t>
            </a:r>
          </a:p>
          <a:p>
            <a:r>
              <a:rPr lang="pl-PL" dirty="0" smtClean="0"/>
              <a:t>	Jan Paweł II objął rządy w Watykanie, gdy świat był podzielony</a:t>
            </a:r>
          </a:p>
          <a:p>
            <a:r>
              <a:rPr lang="pl-PL" dirty="0" smtClean="0"/>
              <a:t> na dwa obozy, a nad ludzkością wisiała groźba nuklearnej zagłady. </a:t>
            </a:r>
          </a:p>
          <a:p>
            <a:r>
              <a:rPr lang="pl-PL" dirty="0" smtClean="0"/>
              <a:t>Bardzo szybko po rozpoczęciu pontyfikatu nowy papież rozpoczął podróże </a:t>
            </a:r>
          </a:p>
          <a:p>
            <a:r>
              <a:rPr lang="pl-PL" dirty="0" smtClean="0"/>
              <a:t>po całym świecie. </a:t>
            </a:r>
            <a:r>
              <a:rPr lang="pl-PL" u="sng" dirty="0" smtClean="0"/>
              <a:t>W pierwszą podróż apostolską </a:t>
            </a:r>
            <a:r>
              <a:rPr lang="pl-PL" dirty="0" smtClean="0"/>
              <a:t>Jan Paweł II udał się w styczniu 1979 r. do Ameryki Łacińskiej. </a:t>
            </a:r>
          </a:p>
          <a:p>
            <a:r>
              <a:rPr lang="pl-PL" dirty="0" smtClean="0"/>
              <a:t>	Jako papież łączył w sobie dwie unikalne cechy. Był pewnym siebie przywódcą Kościoła, a jednocześnie serdecznym ojcem szukającym bliskiego kontaktu ze swoimi dziećmi. To właśnie ta wyjątkowa kombinacja cech przyniosła mu ogromną popularność na całym świecie. Przy tym odrzucił towarzyszący jego poprzednikom dystans i pompę na rzecz komunikowania się </a:t>
            </a:r>
          </a:p>
          <a:p>
            <a:r>
              <a:rPr lang="pl-PL" dirty="0" smtClean="0"/>
              <a:t>z ludźmi, także przy wykorzystaniu nowoczesnych środków przekazu.</a:t>
            </a:r>
            <a:endParaRPr lang="pl-PL" dirty="0"/>
          </a:p>
        </p:txBody>
      </p:sp>
    </p:spTree>
    <p:extLst>
      <p:ext uri="{BB962C8B-B14F-4D97-AF65-F5344CB8AC3E}">
        <p14:creationId xmlns:p14="http://schemas.microsoft.com/office/powerpoint/2010/main" val="35683631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764704"/>
            <a:ext cx="8424936" cy="5909310"/>
          </a:xfrm>
          <a:prstGeom prst="rect">
            <a:avLst/>
          </a:prstGeom>
        </p:spPr>
        <p:txBody>
          <a:bodyPr wrap="square">
            <a:spAutoFit/>
          </a:bodyPr>
          <a:lstStyle/>
          <a:p>
            <a:r>
              <a:rPr lang="pl-PL" dirty="0" smtClean="0"/>
              <a:t>	Na Polakach i na całym naszym regionie swoje piętno papież odbił przybywając </a:t>
            </a:r>
            <a:r>
              <a:rPr lang="pl-PL" u="sng" dirty="0" smtClean="0"/>
              <a:t>w czerwcu 1979 r. do Polski</a:t>
            </a:r>
            <a:r>
              <a:rPr lang="pl-PL" dirty="0" smtClean="0"/>
              <a:t>. To wówczas wzniecił iskry, które spowodowały pożar prowadzący do rozpadu bloku komunistycznego.</a:t>
            </a:r>
          </a:p>
          <a:p>
            <a:r>
              <a:rPr lang="pl-PL" dirty="0" smtClean="0"/>
              <a:t> </a:t>
            </a:r>
            <a:r>
              <a:rPr lang="pl-PL" u="sng" dirty="0" smtClean="0"/>
              <a:t>"Niech zstąpi Duch Twój! Niech zstąpi Duch Twój! I odnowi oblicze ziemi. Tej ziemi!" </a:t>
            </a:r>
            <a:r>
              <a:rPr lang="pl-PL" dirty="0" smtClean="0"/>
              <a:t>- mówił podczas homilii wygłoszonej czerwca 1979 r. na placu Zwycięstwa w Warszawie. Właśnie wtedy Polacy zobaczyli, że mogą być razem. Dni pierwszej papieskiej pielgrzymki do kraju stanowiły bezprecedensowe wydarzenie, były momentem niezwykłego zjednoczenia narodu i wywarły trwały wpływ na mające nastąpić wkrótce zdarzenia. Szacuje się, że </a:t>
            </a:r>
          </a:p>
          <a:p>
            <a:r>
              <a:rPr lang="pl-PL" dirty="0" smtClean="0"/>
              <a:t>we wszystkich uroczystościach wzięło udział ponad 10 milionów Polaków, </a:t>
            </a:r>
          </a:p>
          <a:p>
            <a:r>
              <a:rPr lang="pl-PL" dirty="0" smtClean="0"/>
              <a:t>a kolejne miliony oglądały relacje w telewizji.</a:t>
            </a:r>
          </a:p>
          <a:p>
            <a:r>
              <a:rPr lang="pl-PL" dirty="0" smtClean="0"/>
              <a:t>	Ojciec Święty podtrzymywał też swój naród na duchu po zgnieceniu przez władzę "Solidarności". W 1983 roku papież mówił o podmiotowości narodu, o jego prawie do suwerenności i o sile, jaką państwo winno czerpać </a:t>
            </a:r>
          </a:p>
          <a:p>
            <a:r>
              <a:rPr lang="pl-PL" dirty="0" smtClean="0"/>
              <a:t>z poparcia społeczeństwa. Przypomniał zasady sprawiedliwości społecznej zawarte w Ewangelii. Wskazał na konieczność rzetelnej pracy i odnowy moralnej narodu. Mówił też o pojednaniu, poszanowaniu i dialogu społecznym, określając zasady współżycia swoich rodaków w dzisiejszej Polsce. "Naród ginie, gdy znieprawia swojego ducha, naród rośnie, gdy duch jego coraz bardziej się oczyszcza i tego żadne siły zewnętrzne nie zdołają zniszczyć" - podkreślał pod Jasną Górą.</a:t>
            </a:r>
            <a:endParaRPr lang="pl-PL" dirty="0"/>
          </a:p>
        </p:txBody>
      </p:sp>
    </p:spTree>
    <p:extLst>
      <p:ext uri="{BB962C8B-B14F-4D97-AF65-F5344CB8AC3E}">
        <p14:creationId xmlns:p14="http://schemas.microsoft.com/office/powerpoint/2010/main" val="24441031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548680"/>
            <a:ext cx="8568952" cy="5355312"/>
          </a:xfrm>
          <a:prstGeom prst="rect">
            <a:avLst/>
          </a:prstGeom>
        </p:spPr>
        <p:txBody>
          <a:bodyPr wrap="square">
            <a:spAutoFit/>
          </a:bodyPr>
          <a:lstStyle/>
          <a:p>
            <a:r>
              <a:rPr lang="pl-PL" dirty="0" smtClean="0"/>
              <a:t>	W dziesięć lat po upadku komunizmu papież spełnił kolejne ze swych marzeń - stanął na Ziemi Świętej. Podczas pielgrzymki był m.in. w sanktuarium Mojżesza na górze </a:t>
            </a:r>
            <a:r>
              <a:rPr lang="pl-PL" dirty="0" err="1" smtClean="0"/>
              <a:t>Nebo</a:t>
            </a:r>
            <a:r>
              <a:rPr lang="pl-PL" dirty="0" smtClean="0"/>
              <a:t> i odprawił mszę w Wieczerniku w Jerozolimie </a:t>
            </a:r>
          </a:p>
          <a:p>
            <a:r>
              <a:rPr lang="pl-PL" dirty="0" smtClean="0"/>
              <a:t>i w kościele Grobu Pańskiego. Uczestniczył również we mszy dla młodzieży </a:t>
            </a:r>
          </a:p>
          <a:p>
            <a:r>
              <a:rPr lang="pl-PL" dirty="0" smtClean="0"/>
              <a:t>na Górze Błogosławieństw w Galilei oraz w Bazylice Zwiastowania NMP </a:t>
            </a:r>
          </a:p>
          <a:p>
            <a:r>
              <a:rPr lang="pl-PL" dirty="0" smtClean="0"/>
              <a:t>w Nazarecie. Media szeroko informowały o treści karteczki, którą zgodnie </a:t>
            </a:r>
          </a:p>
          <a:p>
            <a:r>
              <a:rPr lang="pl-PL" dirty="0" smtClean="0"/>
              <a:t>ze zwyczajem pozostawił między kamieniami Ściany Płaczu: "Boże naszych ojców, Ty wybrałeś Abrahama i jego potomstwo, aby objawić swe Imię narodom. Jesteśmy głęboko zasmuceni postępowaniem tych, którzy w ciągu historii spowodowali cierpienia Twoich dzieci. Prosząc Cię o przebaczenie, chcemy zobowiązać się do prawdziwego braterstwa z narodami Przymierza".</a:t>
            </a:r>
          </a:p>
          <a:p>
            <a:r>
              <a:rPr lang="pl-PL" dirty="0" smtClean="0"/>
              <a:t>Do końca </a:t>
            </a:r>
            <a:r>
              <a:rPr lang="pl-PL" u="sng" dirty="0" smtClean="0"/>
              <a:t>niespełnione zostało papieskie marzenie o odwiedzeniu Rosji</a:t>
            </a:r>
            <a:r>
              <a:rPr lang="pl-PL" dirty="0" smtClean="0"/>
              <a:t>. Nie udało się rozwiązać konfliktu z Kościołem Prawosławnym, który zdecydowanie przeciwstawia się działalności misyjnej Kościoła katolickiego na terenie, który uważa za swój.</a:t>
            </a:r>
          </a:p>
          <a:p>
            <a:r>
              <a:rPr lang="pl-PL" dirty="0" smtClean="0"/>
              <a:t>Od 14 marca 2004 </a:t>
            </a:r>
            <a:r>
              <a:rPr lang="pl-PL" u="sng" dirty="0" smtClean="0"/>
              <a:t>roku pontyfikat Jana Pawła II jest uznawany za najdłuższy,</a:t>
            </a:r>
          </a:p>
          <a:p>
            <a:r>
              <a:rPr lang="pl-PL" u="sng" dirty="0" smtClean="0"/>
              <a:t>po pontyfikacie Świętego Piotra oraz Piusa IX. </a:t>
            </a:r>
          </a:p>
          <a:p>
            <a:r>
              <a:rPr lang="pl-PL" dirty="0" smtClean="0"/>
              <a:t>Marcin </a:t>
            </a:r>
            <a:r>
              <a:rPr lang="pl-PL" dirty="0" err="1" smtClean="0"/>
              <a:t>Pijaczyński</a:t>
            </a:r>
            <a:endParaRPr lang="pl-PL" dirty="0" smtClean="0"/>
          </a:p>
          <a:p>
            <a:r>
              <a:rPr lang="pl-PL" dirty="0" smtClean="0"/>
              <a:t>http://papiez.polska.pl/biografia/pontyfikat.htm</a:t>
            </a:r>
            <a:endParaRPr lang="pl-PL" dirty="0"/>
          </a:p>
        </p:txBody>
      </p:sp>
    </p:spTree>
    <p:extLst>
      <p:ext uri="{BB962C8B-B14F-4D97-AF65-F5344CB8AC3E}">
        <p14:creationId xmlns:p14="http://schemas.microsoft.com/office/powerpoint/2010/main" val="21827541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endParaRPr lang="pl-PL"/>
          </a:p>
        </p:txBody>
      </p:sp>
      <p:sp>
        <p:nvSpPr>
          <p:cNvPr id="3" name="Tytuł 2"/>
          <p:cNvSpPr>
            <a:spLocks noGrp="1"/>
          </p:cNvSpPr>
          <p:nvPr>
            <p:ph type="ctrTitle"/>
          </p:nvPr>
        </p:nvSpPr>
        <p:spPr>
          <a:xfrm>
            <a:off x="817581" y="2204864"/>
            <a:ext cx="7175351" cy="2720593"/>
          </a:xfrm>
        </p:spPr>
        <p:txBody>
          <a:bodyPr/>
          <a:lstStyle/>
          <a:p>
            <a:r>
              <a:rPr lang="pl-PL" dirty="0">
                <a:solidFill>
                  <a:srgbClr val="0070C0"/>
                </a:solidFill>
              </a:rPr>
              <a:t>INSYGNIA WŁADZY PAPIESKIEJ</a:t>
            </a:r>
          </a:p>
        </p:txBody>
      </p:sp>
    </p:spTree>
    <p:extLst>
      <p:ext uri="{BB962C8B-B14F-4D97-AF65-F5344CB8AC3E}">
        <p14:creationId xmlns:p14="http://schemas.microsoft.com/office/powerpoint/2010/main" val="2393568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899592" y="3501008"/>
            <a:ext cx="7776864" cy="3356992"/>
          </a:xfrm>
        </p:spPr>
        <p:txBody>
          <a:bodyPr>
            <a:normAutofit fontScale="77500" lnSpcReduction="20000"/>
          </a:bodyPr>
          <a:lstStyle/>
          <a:p>
            <a:endParaRPr lang="pl-PL" b="1" dirty="0" smtClean="0"/>
          </a:p>
          <a:p>
            <a:pPr algn="ctr"/>
            <a:r>
              <a:rPr lang="pl-PL" sz="3000" b="1" dirty="0" smtClean="0">
                <a:solidFill>
                  <a:srgbClr val="C00000"/>
                </a:solidFill>
              </a:rPr>
              <a:t>Pastorał</a:t>
            </a:r>
            <a:r>
              <a:rPr lang="pl-PL" dirty="0" smtClean="0"/>
              <a:t> </a:t>
            </a:r>
            <a:r>
              <a:rPr lang="pl-PL" b="1" dirty="0"/>
              <a:t>jeden z najbardziej widocznych symboli </a:t>
            </a:r>
            <a:r>
              <a:rPr lang="pl-PL" b="1" dirty="0" smtClean="0"/>
              <a:t>kojarzonych</a:t>
            </a:r>
          </a:p>
          <a:p>
            <a:pPr algn="ctr"/>
            <a:r>
              <a:rPr lang="pl-PL" b="1" dirty="0" smtClean="0"/>
              <a:t> </a:t>
            </a:r>
            <a:r>
              <a:rPr lang="pl-PL" b="1" dirty="0"/>
              <a:t>z Janem Pawłem II. Jest to laska papieska, symbol </a:t>
            </a:r>
            <a:r>
              <a:rPr lang="pl-PL" b="1" dirty="0" smtClean="0"/>
              <a:t>następcy</a:t>
            </a:r>
          </a:p>
          <a:p>
            <a:pPr algn="ctr"/>
            <a:r>
              <a:rPr lang="pl-PL" b="1" dirty="0" smtClean="0"/>
              <a:t> </a:t>
            </a:r>
            <a:r>
              <a:rPr lang="pl-PL" b="1" dirty="0"/>
              <a:t>świętego Piotra czuwającego nad owczarnią. Jan Paweł II począwszy </a:t>
            </a:r>
          </a:p>
          <a:p>
            <a:pPr algn="ctr"/>
            <a:r>
              <a:rPr lang="pl-PL" b="1" dirty="0" smtClean="0"/>
              <a:t>od </a:t>
            </a:r>
            <a:r>
              <a:rPr lang="pl-PL" b="1" dirty="0"/>
              <a:t>inauguracji swojego pontyfikatu 22 października 1978 roku </a:t>
            </a:r>
            <a:endParaRPr lang="pl-PL" b="1" dirty="0" smtClean="0"/>
          </a:p>
          <a:p>
            <a:pPr algn="ctr"/>
            <a:r>
              <a:rPr lang="pl-PL" b="1" u="sng" dirty="0" smtClean="0"/>
              <a:t>używał </a:t>
            </a:r>
            <a:r>
              <a:rPr lang="pl-PL" b="1" u="sng" dirty="0"/>
              <a:t>nowoczesnego pastorału ze srebra, który ma formę krzyża. </a:t>
            </a:r>
            <a:endParaRPr lang="pl-PL" b="1" u="sng" dirty="0" smtClean="0"/>
          </a:p>
          <a:p>
            <a:pPr algn="ctr"/>
            <a:r>
              <a:rPr lang="pl-PL" b="1" dirty="0" smtClean="0"/>
              <a:t>Jest </a:t>
            </a:r>
            <a:r>
              <a:rPr lang="pl-PL" b="1" dirty="0"/>
              <a:t>to replika pastorału używanego przez Pawła VI. </a:t>
            </a:r>
            <a:endParaRPr lang="pl-PL" b="1" dirty="0" smtClean="0"/>
          </a:p>
          <a:p>
            <a:pPr algn="ctr"/>
            <a:r>
              <a:rPr lang="pl-PL" b="1" dirty="0" smtClean="0"/>
              <a:t>Ojciec </a:t>
            </a:r>
            <a:r>
              <a:rPr lang="pl-PL" b="1" dirty="0"/>
              <a:t>Święty podpierał się nim idąc w procesji do i od ołtarza</a:t>
            </a:r>
            <a:r>
              <a:rPr lang="pl-PL" b="1" dirty="0" smtClean="0"/>
              <a:t>,</a:t>
            </a:r>
          </a:p>
          <a:p>
            <a:pPr algn="ctr"/>
            <a:r>
              <a:rPr lang="pl-PL" b="1" dirty="0" smtClean="0"/>
              <a:t> </a:t>
            </a:r>
            <a:r>
              <a:rPr lang="pl-PL" b="1" dirty="0"/>
              <a:t>podczas słuchania Ewangelii, podczas Mszy Świętej wygłaszając </a:t>
            </a:r>
            <a:r>
              <a:rPr lang="pl-PL" b="1" dirty="0" smtClean="0"/>
              <a:t>kazania</a:t>
            </a:r>
          </a:p>
          <a:p>
            <a:pPr algn="ctr"/>
            <a:r>
              <a:rPr lang="pl-PL" b="1" dirty="0" smtClean="0"/>
              <a:t> </a:t>
            </a:r>
            <a:r>
              <a:rPr lang="pl-PL" b="1" dirty="0"/>
              <a:t>i udzielając błogosławieństwa. Papież trzyma pastorał w lewej ręce</a:t>
            </a:r>
            <a:r>
              <a:rPr lang="pl-PL" b="1" dirty="0" smtClean="0"/>
              <a:t>,</a:t>
            </a:r>
          </a:p>
          <a:p>
            <a:pPr algn="ctr"/>
            <a:r>
              <a:rPr lang="pl-PL" b="1" dirty="0" smtClean="0"/>
              <a:t> </a:t>
            </a:r>
            <a:r>
              <a:rPr lang="pl-PL" b="1" dirty="0"/>
              <a:t>podczas gdy prawą czyni znak krzyża.</a:t>
            </a:r>
          </a:p>
          <a:p>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590465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74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323528" y="4148460"/>
            <a:ext cx="8712968" cy="2709540"/>
          </a:xfrm>
        </p:spPr>
        <p:txBody>
          <a:bodyPr>
            <a:normAutofit fontScale="70000" lnSpcReduction="20000"/>
          </a:bodyPr>
          <a:lstStyle/>
          <a:p>
            <a:pPr algn="ctr"/>
            <a:r>
              <a:rPr lang="pl-PL" sz="3600" b="1" dirty="0">
                <a:solidFill>
                  <a:srgbClr val="0070C0"/>
                </a:solidFill>
              </a:rPr>
              <a:t>Piuska</a:t>
            </a:r>
            <a:r>
              <a:rPr lang="pl-PL" b="1" dirty="0"/>
              <a:t> </a:t>
            </a:r>
            <a:r>
              <a:rPr lang="pl-PL" sz="2600" b="1" dirty="0"/>
              <a:t>to mała okrągła czapeczka, nakładana na środek głowy przez papieża kardynała lub biskupa. Mogą ją nosić także zwykli księża. </a:t>
            </a:r>
            <a:r>
              <a:rPr lang="pl-PL" sz="2600" b="1" u="sng" dirty="0"/>
              <a:t>Papież nosi piuskę białą, </a:t>
            </a:r>
            <a:r>
              <a:rPr lang="pl-PL" sz="2600" b="1" dirty="0"/>
              <a:t>kardynałowie czerwoną, a biskupi fioletową. Księża raczej rzadko noszą piuskę </a:t>
            </a:r>
            <a:r>
              <a:rPr lang="pl-PL" sz="2600" b="1" dirty="0" smtClean="0"/>
              <a:t>w </a:t>
            </a:r>
            <a:r>
              <a:rPr lang="pl-PL" sz="2600" b="1" dirty="0"/>
              <a:t>kolorze czarnym. Piusek używają także członkowie niektórych starych zakonów, np.: benedyktyni, cystersi czy dominikanie. Pierwotnym zadaniem piuski było pokrywanie tonsury na czubku głowy. Dominikanie, ponieważ noszą białe habity, zakładają także jak papieże piuski w kolorze białym. Biała piuska jest od lat związana z wizerunkiem Jana Pawła II. Papież nosił ją na co dzień, natomiast podczas celebracji liturgicznych zakładał infułę. Do niedawna jednym z symboli biskupa Rzymu była tiara, którą Papież Paweł VI sprzedał, a wszystkie pieniądze, jakie otrzymał przekazał ubogim</a:t>
            </a:r>
            <a:r>
              <a:rPr lang="pl-PL" b="1" dirty="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5256584" cy="403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38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323528" y="3429000"/>
            <a:ext cx="8640960" cy="3312368"/>
          </a:xfrm>
        </p:spPr>
        <p:txBody>
          <a:bodyPr>
            <a:normAutofit fontScale="77500" lnSpcReduction="20000"/>
          </a:bodyPr>
          <a:lstStyle/>
          <a:p>
            <a:pPr algn="ctr"/>
            <a:r>
              <a:rPr lang="pl-PL" sz="3800" b="1" dirty="0">
                <a:solidFill>
                  <a:srgbClr val="FFC000"/>
                </a:solidFill>
              </a:rPr>
              <a:t>Paliusz</a:t>
            </a:r>
            <a:r>
              <a:rPr lang="pl-PL" b="1" dirty="0"/>
              <a:t> jest to zamknięta wstęga, szeroka na trzy palce z dwoma paskami, </a:t>
            </a:r>
            <a:endParaRPr lang="pl-PL" b="1" dirty="0" smtClean="0"/>
          </a:p>
          <a:p>
            <a:pPr algn="ctr"/>
            <a:r>
              <a:rPr lang="pl-PL" b="1" dirty="0" smtClean="0"/>
              <a:t>z których </a:t>
            </a:r>
            <a:r>
              <a:rPr lang="pl-PL" b="1" dirty="0"/>
              <a:t>jeden opada na piersi, a drugi na plecy. Ozdobiony jest sześcioma czarnymi, wyszywanymi jedwabną nitką krzyżami. Stanowi symbol papieskiej władzy apostolskiej i jest zakładany na ornat w czasie sprawowania liturgii</a:t>
            </a:r>
            <a:r>
              <a:rPr lang="pl-PL" b="1" dirty="0" smtClean="0"/>
              <a:t>.</a:t>
            </a:r>
          </a:p>
          <a:p>
            <a:pPr algn="ctr"/>
            <a:r>
              <a:rPr lang="pl-PL" b="1" dirty="0" smtClean="0"/>
              <a:t> </a:t>
            </a:r>
            <a:r>
              <a:rPr lang="pl-PL" b="1" dirty="0"/>
              <a:t>Utkany jest z białej wełny pochodzącej z baranków, jakie papież co roku błogosławi w dniu świętej Agnieszki, który przypada zawsze 21 stycznia. Wykonana w ten sposób tkanina przechowywana jest w grobie św. Piotra</a:t>
            </a:r>
            <a:r>
              <a:rPr lang="pl-PL" b="1" dirty="0" smtClean="0"/>
              <a:t>.</a:t>
            </a:r>
          </a:p>
          <a:p>
            <a:pPr algn="ctr"/>
            <a:r>
              <a:rPr lang="pl-PL" b="1" dirty="0" smtClean="0"/>
              <a:t> </a:t>
            </a:r>
            <a:r>
              <a:rPr lang="pl-PL" b="1" dirty="0"/>
              <a:t>Paliusz mogą nosić wszyscy metropolici na terenie własnej metropolii. </a:t>
            </a:r>
            <a:r>
              <a:rPr lang="pl-PL" b="1" dirty="0" smtClean="0"/>
              <a:t>Tym </a:t>
            </a:r>
            <a:r>
              <a:rPr lang="pl-PL" b="1" dirty="0"/>
              <a:t>samym paliusz staje się symbolem misji pasterskiej wykonywanej przez osobę go noszącą. Zachowując przepisy liturgiczne, metropolita może używać paliusza w każdym kościele swojej prowincji kościelnej, której przewodniczy nigdy jednak poza nią</a:t>
            </a:r>
            <a:r>
              <a:rPr lang="pl-PL" b="1" dirty="0" smtClean="0"/>
              <a:t>, </a:t>
            </a:r>
            <a:r>
              <a:rPr lang="pl-PL" b="1" dirty="0"/>
              <a:t>nawet za zgodą biskupa diecezjalnego. </a:t>
            </a:r>
            <a:endParaRPr lang="pl-PL" b="1" dirty="0" smtClean="0"/>
          </a:p>
          <a:p>
            <a:pPr algn="ctr"/>
            <a:r>
              <a:rPr lang="pl-PL" b="1" dirty="0" smtClean="0"/>
              <a:t>W </a:t>
            </a:r>
            <a:r>
              <a:rPr lang="pl-PL" b="1" dirty="0"/>
              <a:t>ten sposób paliusz jest symbolem łączności ze Stolicą Apostolską.</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04664"/>
            <a:ext cx="26860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68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323528" y="3789040"/>
            <a:ext cx="8496944" cy="3240360"/>
          </a:xfrm>
        </p:spPr>
        <p:txBody>
          <a:bodyPr>
            <a:normAutofit fontScale="77500" lnSpcReduction="20000"/>
          </a:bodyPr>
          <a:lstStyle/>
          <a:p>
            <a:pPr algn="ctr"/>
            <a:r>
              <a:rPr lang="pl-PL" sz="3800" b="1" dirty="0">
                <a:solidFill>
                  <a:srgbClr val="C00000"/>
                </a:solidFill>
              </a:rPr>
              <a:t>Pierścień</a:t>
            </a:r>
            <a:r>
              <a:rPr lang="pl-PL" b="1" dirty="0"/>
              <a:t> to znak urzędu i godności biskupa Rzymu. Jest na nim wygrawerowany papieski herb. Po śmierci głowy kościoła pierścień zostaje </a:t>
            </a:r>
            <a:r>
              <a:rPr lang="pl-PL" b="1" dirty="0" smtClean="0"/>
              <a:t>stopiony</a:t>
            </a:r>
          </a:p>
          <a:p>
            <a:pPr algn="ctr"/>
            <a:r>
              <a:rPr lang="pl-PL" b="1" dirty="0" smtClean="0"/>
              <a:t> i odlany </a:t>
            </a:r>
            <a:r>
              <a:rPr lang="pl-PL" b="1" dirty="0"/>
              <a:t>na nowo z wygrawerowanym herbem nowego następcy św. Piotra</a:t>
            </a:r>
            <a:r>
              <a:rPr lang="pl-PL" b="1" dirty="0" smtClean="0"/>
              <a:t>.</a:t>
            </a:r>
          </a:p>
          <a:p>
            <a:pPr algn="ctr"/>
            <a:r>
              <a:rPr lang="pl-PL" b="1" dirty="0" smtClean="0"/>
              <a:t> </a:t>
            </a:r>
            <a:r>
              <a:rPr lang="pl-PL" b="1" dirty="0"/>
              <a:t>Papież posiada też pierścień Rybaka, czyli pieczęć sygnetową z </a:t>
            </a:r>
            <a:r>
              <a:rPr lang="pl-PL" b="1" dirty="0" smtClean="0"/>
              <a:t>wyobrażeniem</a:t>
            </a:r>
          </a:p>
          <a:p>
            <a:pPr algn="ctr"/>
            <a:r>
              <a:rPr lang="pl-PL" b="1" dirty="0" smtClean="0"/>
              <a:t> </a:t>
            </a:r>
            <a:r>
              <a:rPr lang="pl-PL" b="1" dirty="0"/>
              <a:t>św. Piotra w łodzi, wciągającego sieć. Została ona wprowadzona w XIII w. </a:t>
            </a:r>
            <a:endParaRPr lang="pl-PL" b="1" dirty="0" smtClean="0"/>
          </a:p>
          <a:p>
            <a:pPr algn="ctr"/>
            <a:r>
              <a:rPr lang="pl-PL" b="1" dirty="0" smtClean="0"/>
              <a:t>Pierwotnie </a:t>
            </a:r>
            <a:r>
              <a:rPr lang="pl-PL" b="1" dirty="0"/>
              <a:t>służyła do sygnowania osobistej korespondencji głowy kościoła. </a:t>
            </a:r>
            <a:endParaRPr lang="pl-PL" b="1" dirty="0" smtClean="0"/>
          </a:p>
          <a:p>
            <a:pPr algn="ctr"/>
            <a:r>
              <a:rPr lang="pl-PL" b="1" dirty="0" smtClean="0"/>
              <a:t>Obecnie </a:t>
            </a:r>
            <a:r>
              <a:rPr lang="pl-PL" b="1" dirty="0"/>
              <a:t>używany jest do oznaczania niektórych ważnych dokumentów papieskich. Pierścień papieski kardynał kamerling łamie po stwierdzeniu zgonu urzędującego papieża w obecności trzech innych kardynałów. To znak, że dany pontyfikat dobiegł końca.</a:t>
            </a:r>
          </a:p>
          <a:p>
            <a:pPr algn="ctr"/>
            <a:endParaRPr lang="pl-PL" b="1" dirty="0"/>
          </a:p>
          <a:p>
            <a:pPr algn="ctr"/>
            <a:r>
              <a:rPr lang="pl-PL" b="1" dirty="0"/>
              <a:t>http://www.watykan.ovh.org/polski.htm</a:t>
            </a:r>
          </a:p>
          <a:p>
            <a:endParaRPr lang="pl-P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849" y="260648"/>
            <a:ext cx="428813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2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095" y="1412776"/>
            <a:ext cx="3636085" cy="2055517"/>
          </a:xfrm>
        </p:spPr>
        <p:txBody>
          <a:bodyPr/>
          <a:lstStyle/>
          <a:p>
            <a:r>
              <a:rPr lang="pl-PL" sz="4000" dirty="0" smtClean="0"/>
              <a:t>Herb papieski </a:t>
            </a:r>
            <a:br>
              <a:rPr lang="pl-PL" sz="4000" dirty="0" smtClean="0"/>
            </a:br>
            <a:r>
              <a:rPr lang="pl-PL" sz="4000" dirty="0" smtClean="0"/>
              <a:t>Jana Pawła II</a:t>
            </a:r>
            <a:endParaRPr lang="pl-PL" sz="4000" dirty="0"/>
          </a:p>
        </p:txBody>
      </p:sp>
      <p:sp>
        <p:nvSpPr>
          <p:cNvPr id="4" name="Symbol zastępczy tekstu 3"/>
          <p:cNvSpPr>
            <a:spLocks noGrp="1"/>
          </p:cNvSpPr>
          <p:nvPr>
            <p:ph type="body" sz="half" idx="2"/>
          </p:nvPr>
        </p:nvSpPr>
        <p:spPr/>
        <p:txBody>
          <a:bodyPr/>
          <a:lstStyle/>
          <a:p>
            <a:endParaRPr lang="pl-PL"/>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4225" y="735074"/>
            <a:ext cx="4016375" cy="488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1147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827584" y="4607510"/>
            <a:ext cx="7165348" cy="1773817"/>
          </a:xfrm>
        </p:spPr>
        <p:txBody>
          <a:bodyPr>
            <a:noAutofit/>
          </a:bodyPr>
          <a:lstStyle/>
          <a:p>
            <a:r>
              <a:rPr lang="pl-PL" sz="6000" b="1" dirty="0">
                <a:solidFill>
                  <a:srgbClr val="0070C0"/>
                </a:solidFill>
              </a:rPr>
              <a:t>Testament </a:t>
            </a:r>
            <a:endParaRPr lang="pl-PL" sz="6000" b="1" dirty="0" smtClean="0">
              <a:solidFill>
                <a:srgbClr val="0070C0"/>
              </a:solidFill>
            </a:endParaRPr>
          </a:p>
          <a:p>
            <a:r>
              <a:rPr lang="pl-PL" sz="6000" b="1" dirty="0" smtClean="0">
                <a:solidFill>
                  <a:srgbClr val="0070C0"/>
                </a:solidFill>
              </a:rPr>
              <a:t>Jana </a:t>
            </a:r>
            <a:r>
              <a:rPr lang="pl-PL" sz="6000" b="1" dirty="0">
                <a:solidFill>
                  <a:srgbClr val="0070C0"/>
                </a:solidFill>
              </a:rPr>
              <a:t>Pawła II</a:t>
            </a:r>
          </a:p>
          <a:p>
            <a:endParaRPr lang="pl-PL" sz="6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3888432" cy="37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21625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1582341"/>
            <a:ext cx="7344816" cy="4062651"/>
          </a:xfrm>
          <a:prstGeom prst="rect">
            <a:avLst/>
          </a:prstGeom>
        </p:spPr>
        <p:txBody>
          <a:bodyPr wrap="square">
            <a:spAutoFit/>
          </a:bodyPr>
          <a:lstStyle/>
          <a:p>
            <a:endParaRPr lang="pl-PL" dirty="0" smtClean="0"/>
          </a:p>
          <a:p>
            <a:r>
              <a:rPr lang="pl-PL" sz="2400" dirty="0" smtClean="0"/>
              <a:t>	Karol Wojtyła urodził się </a:t>
            </a:r>
            <a:r>
              <a:rPr lang="pl-PL" sz="2400" b="1" dirty="0" smtClean="0"/>
              <a:t>18 maja 1920 roku </a:t>
            </a:r>
          </a:p>
          <a:p>
            <a:r>
              <a:rPr lang="pl-PL" sz="2400" dirty="0" smtClean="0"/>
              <a:t>w Wadowicach jako drugie dziecko Karola Wojtyły seniora i Emilii z Kaczorowskich. Brat Edmund był od niego o kilka lat starszy. Ojciec przyszłego papieża był byłym oficerem, który został jednak ostatecznie urzędnikiem. </a:t>
            </a:r>
          </a:p>
          <a:p>
            <a:r>
              <a:rPr lang="pl-PL" sz="2400" dirty="0" smtClean="0"/>
              <a:t>	Dziewięcioletni Karol przeżył wielką tragedię. 16 kwietnia 1929 roku zmarła jego matka, Emilia. Po latach właśnie matce poświęcił jeden ze swoich pierwszych wierszy:</a:t>
            </a:r>
            <a:endParaRPr lang="pl-PL" sz="2400" dirty="0"/>
          </a:p>
        </p:txBody>
      </p:sp>
    </p:spTree>
    <p:extLst>
      <p:ext uri="{BB962C8B-B14F-4D97-AF65-F5344CB8AC3E}">
        <p14:creationId xmlns:p14="http://schemas.microsoft.com/office/powerpoint/2010/main" val="1302980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15616" y="1443841"/>
            <a:ext cx="7200800" cy="2585323"/>
          </a:xfrm>
          <a:prstGeom prst="rect">
            <a:avLst/>
          </a:prstGeom>
        </p:spPr>
        <p:txBody>
          <a:bodyPr wrap="square">
            <a:spAutoFit/>
          </a:bodyPr>
          <a:lstStyle/>
          <a:p>
            <a:r>
              <a:rPr lang="pl-PL" dirty="0" smtClean="0"/>
              <a:t>	Radio </a:t>
            </a:r>
            <a:r>
              <a:rPr lang="pl-PL" dirty="0"/>
              <a:t>Watykańskie opublikowało testament Jana Pawła II. </a:t>
            </a:r>
          </a:p>
          <a:p>
            <a:r>
              <a:rPr lang="pl-PL" dirty="0"/>
              <a:t>Pierwsza notatka </a:t>
            </a:r>
            <a:r>
              <a:rPr lang="pl-PL" dirty="0" smtClean="0"/>
              <a:t>pochodzi z </a:t>
            </a:r>
            <a:r>
              <a:rPr lang="pl-PL" dirty="0"/>
              <a:t>6 marca 1979 roku. </a:t>
            </a:r>
          </a:p>
          <a:p>
            <a:r>
              <a:rPr lang="pl-PL" dirty="0"/>
              <a:t>Testament rozpoczyna się </a:t>
            </a:r>
            <a:r>
              <a:rPr lang="pl-PL" dirty="0" smtClean="0"/>
              <a:t>cytatem z </a:t>
            </a:r>
            <a:r>
              <a:rPr lang="pl-PL" dirty="0"/>
              <a:t>Ewangelii wg św. Mateusza </a:t>
            </a:r>
            <a:r>
              <a:rPr lang="pl-PL" b="1" dirty="0"/>
              <a:t>"</a:t>
            </a:r>
            <a:r>
              <a:rPr lang="pl-PL" b="1" u="sng" dirty="0"/>
              <a:t>Czuwajcie, bo nie wiecie, kiedy Pan wasz przybędzie". </a:t>
            </a:r>
            <a:endParaRPr lang="pl-PL" b="1" u="sng" dirty="0" smtClean="0"/>
          </a:p>
          <a:p>
            <a:r>
              <a:rPr lang="pl-PL" dirty="0" smtClean="0"/>
              <a:t>Na </a:t>
            </a:r>
            <a:r>
              <a:rPr lang="pl-PL" dirty="0"/>
              <a:t>dyspozytora ostatniej swojej woli papież wyznaczył osobistego sekretarza abp. Stanisława Dziwisza. </a:t>
            </a:r>
          </a:p>
          <a:p>
            <a:r>
              <a:rPr lang="pl-PL" dirty="0"/>
              <a:t>Co do miejsca pochówku napisał</a:t>
            </a:r>
          </a:p>
          <a:p>
            <a:r>
              <a:rPr lang="pl-PL" dirty="0"/>
              <a:t> "O miejscu niech zdecyduje Kolegium Kardynalskie i Rodacy</a:t>
            </a:r>
            <a:r>
              <a:rPr lang="pl-PL" dirty="0" smtClean="0"/>
              <a:t>".</a:t>
            </a:r>
          </a:p>
          <a:p>
            <a:r>
              <a:rPr lang="pl-PL" dirty="0" smtClean="0"/>
              <a:t> </a:t>
            </a:r>
            <a:r>
              <a:rPr lang="pl-PL" dirty="0"/>
              <a:t>Pełny tekst testamentu zamieszczono poniżej. </a:t>
            </a:r>
          </a:p>
        </p:txBody>
      </p:sp>
    </p:spTree>
    <p:extLst>
      <p:ext uri="{BB962C8B-B14F-4D97-AF65-F5344CB8AC3E}">
        <p14:creationId xmlns:p14="http://schemas.microsoft.com/office/powerpoint/2010/main" val="8216742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116632"/>
            <a:ext cx="8352928" cy="6494085"/>
          </a:xfrm>
          <a:prstGeom prst="rect">
            <a:avLst/>
          </a:prstGeom>
        </p:spPr>
        <p:txBody>
          <a:bodyPr wrap="square">
            <a:spAutoFit/>
          </a:bodyPr>
          <a:lstStyle/>
          <a:p>
            <a:r>
              <a:rPr lang="pl-PL" sz="1600" b="1" dirty="0"/>
              <a:t>Testament z dnia 6.III.1979.</a:t>
            </a:r>
            <a:br>
              <a:rPr lang="pl-PL" sz="1600" b="1" dirty="0"/>
            </a:br>
            <a:r>
              <a:rPr lang="pl-PL" sz="1600" dirty="0"/>
              <a:t>(i dodatki późniejsze)</a:t>
            </a:r>
            <a:br>
              <a:rPr lang="pl-PL" sz="1600" dirty="0"/>
            </a:br>
            <a:r>
              <a:rPr lang="pl-PL" sz="1600" dirty="0"/>
              <a:t>W Imię Trójcy Przenajświętszej. Amen.</a:t>
            </a:r>
          </a:p>
          <a:p>
            <a:r>
              <a:rPr lang="pl-PL" sz="1600" dirty="0"/>
              <a:t>"Czuwajcie, bo nie wiecie, kiedy Pan wasz przybędzie" (por. Mt 24, 42) – te słowa przypominają mi ostateczne wezwanie, które nastąpi wówczas, kiedy Pan zechce. Pragnę za nim podążyć i pragnę, aby wszystko, co składa się na moje ziemskie życie, przygotowało mnie do tej chwili. Nie wiem, kiedy ona nastąpi, ale tak jak wszystko, również i tę chwilę oddają w ręce Matki mojego Mistrza: </a:t>
            </a:r>
            <a:r>
              <a:rPr lang="pl-PL" sz="1600" dirty="0" err="1"/>
              <a:t>T</a:t>
            </a:r>
            <a:r>
              <a:rPr lang="pl-PL" sz="1600" dirty="0" err="1" smtClean="0"/>
              <a:t>otus</a:t>
            </a:r>
            <a:r>
              <a:rPr lang="pl-PL" sz="1600" dirty="0" smtClean="0"/>
              <a:t> </a:t>
            </a:r>
            <a:r>
              <a:rPr lang="pl-PL" sz="1600" dirty="0" err="1"/>
              <a:t>Tuus</a:t>
            </a:r>
            <a:r>
              <a:rPr lang="pl-PL" sz="1600" dirty="0" smtClean="0"/>
              <a:t>. W </a:t>
            </a:r>
            <a:r>
              <a:rPr lang="pl-PL" sz="1600" dirty="0"/>
              <a:t>tych samych rękach matczynych zostawiam wszystko i Wszystkich, z którymi związało mnie moje życie i moje powołanie. W tych Rękach zostawiam nade wszystko Kościół, a także mój Naród i całą ludzkość. Wszystkim dziękuję. Wszystkich proszę o przebaczenie. </a:t>
            </a:r>
            <a:endParaRPr lang="pl-PL" sz="1600" dirty="0" smtClean="0"/>
          </a:p>
          <a:p>
            <a:r>
              <a:rPr lang="pl-PL" sz="1600" dirty="0" smtClean="0"/>
              <a:t>Proszę </a:t>
            </a:r>
            <a:r>
              <a:rPr lang="pl-PL" sz="1600" dirty="0"/>
              <a:t>także o modlitwę, aby Miłosierdzie Boże okazało się większe od mojej słabości </a:t>
            </a:r>
            <a:endParaRPr lang="pl-PL" sz="1600" dirty="0" smtClean="0"/>
          </a:p>
          <a:p>
            <a:r>
              <a:rPr lang="pl-PL" sz="1600" dirty="0" smtClean="0"/>
              <a:t>i </a:t>
            </a:r>
            <a:r>
              <a:rPr lang="pl-PL" sz="1600" dirty="0"/>
              <a:t>niegodności.</a:t>
            </a:r>
            <a:br>
              <a:rPr lang="pl-PL" sz="1600" dirty="0"/>
            </a:br>
            <a:r>
              <a:rPr lang="pl-PL" sz="1600" dirty="0"/>
              <a:t>W czasie rekolekcji przeczytałem raz jeszcze testament Ojca Świętego Pawła VI</a:t>
            </a:r>
            <a:r>
              <a:rPr lang="pl-PL" sz="1600" dirty="0" smtClean="0"/>
              <a:t>.</a:t>
            </a:r>
          </a:p>
          <a:p>
            <a:r>
              <a:rPr lang="pl-PL" sz="1600" dirty="0" smtClean="0"/>
              <a:t>Lektura </a:t>
            </a:r>
            <a:r>
              <a:rPr lang="pl-PL" sz="1600" dirty="0"/>
              <a:t>ta skłoniła mnie do napisania niniejszego testamentu.</a:t>
            </a:r>
            <a:br>
              <a:rPr lang="pl-PL" sz="1600" dirty="0"/>
            </a:br>
            <a:r>
              <a:rPr lang="pl-PL" sz="1600" dirty="0"/>
              <a:t>Nie pozostawiam po sobie własności, którą należałoby zadysponować. Rzeczy codziennego użytku, którymi się posługiwałem, proszę rozdać wedle uznania. Notatki osobiste spalić. Proszę, ażeby nad tymi sprawami czuwał Ks. Stanisław, któremu dziękuję za tyloletnią wyrozumiałą współpracę i pomoc. Wszystkie zaś inne podziękowania zostawiam w sercu przed Bogiem Samym, bo trudno je tu wyrazić.</a:t>
            </a:r>
            <a:br>
              <a:rPr lang="pl-PL" sz="1600" dirty="0"/>
            </a:br>
            <a:r>
              <a:rPr lang="pl-PL" sz="1600" dirty="0"/>
              <a:t>Co do pogrzebu, powtarzam te same dyspozycje, jakie wydał Ojciec Święty Paweł VI. (dodatek na marginesie: Grób w ziemi, bez sarkofagu. 13.III.1992). O miejscu niech zdecyduje Kolegium Kardynalskie i Rodacy.</a:t>
            </a:r>
            <a:br>
              <a:rPr lang="pl-PL" sz="1600" dirty="0"/>
            </a:br>
            <a:r>
              <a:rPr lang="en-US" sz="1600" dirty="0"/>
              <a:t>"</a:t>
            </a:r>
            <a:r>
              <a:rPr lang="en-US" sz="1600" dirty="0" err="1"/>
              <a:t>Apud</a:t>
            </a:r>
            <a:r>
              <a:rPr lang="en-US" sz="1600" dirty="0"/>
              <a:t> </a:t>
            </a:r>
            <a:r>
              <a:rPr lang="en-US" sz="1600" dirty="0" err="1"/>
              <a:t>Dominum</a:t>
            </a:r>
            <a:r>
              <a:rPr lang="en-US" sz="1600" dirty="0"/>
              <a:t> </a:t>
            </a:r>
            <a:r>
              <a:rPr lang="en-US" sz="1600" dirty="0" err="1"/>
              <a:t>Misericordia</a:t>
            </a:r>
            <a:r>
              <a:rPr lang="en-US" sz="1600" dirty="0"/>
              <a:t> et </a:t>
            </a:r>
            <a:r>
              <a:rPr lang="en-US" sz="1600" dirty="0" err="1"/>
              <a:t>copiosa</a:t>
            </a:r>
            <a:r>
              <a:rPr lang="en-US" sz="1600" dirty="0"/>
              <a:t> </a:t>
            </a:r>
            <a:r>
              <a:rPr lang="en-US" sz="1600" dirty="0" err="1"/>
              <a:t>apud</a:t>
            </a:r>
            <a:r>
              <a:rPr lang="en-US" sz="1600" dirty="0"/>
              <a:t> </a:t>
            </a:r>
            <a:r>
              <a:rPr lang="en-US" sz="1600" dirty="0" err="1"/>
              <a:t>Eum</a:t>
            </a:r>
            <a:r>
              <a:rPr lang="en-US" sz="1600" dirty="0"/>
              <a:t> </a:t>
            </a:r>
            <a:r>
              <a:rPr lang="en-US" sz="1600" dirty="0" err="1"/>
              <a:t>redemptio</a:t>
            </a:r>
            <a:r>
              <a:rPr lang="en-US" sz="1600" dirty="0"/>
              <a:t>"</a:t>
            </a:r>
            <a:br>
              <a:rPr lang="en-US" sz="1600" dirty="0"/>
            </a:br>
            <a:r>
              <a:rPr lang="en-US" sz="1600" i="1" dirty="0"/>
              <a:t>Jan </a:t>
            </a:r>
            <a:r>
              <a:rPr lang="en-US" sz="1600" i="1" dirty="0" err="1"/>
              <a:t>Paweł</a:t>
            </a:r>
            <a:r>
              <a:rPr lang="en-US" sz="1600" i="1" dirty="0"/>
              <a:t> pp. </a:t>
            </a:r>
            <a:r>
              <a:rPr lang="pl-PL" sz="1600" i="1" dirty="0"/>
              <a:t>II</a:t>
            </a:r>
            <a:br>
              <a:rPr lang="pl-PL" sz="1600" i="1" dirty="0"/>
            </a:br>
            <a:r>
              <a:rPr lang="pl-PL" sz="1600" i="1" dirty="0"/>
              <a:t>Rzym, 6.III.1979</a:t>
            </a:r>
            <a:endParaRPr lang="pl-PL" sz="1600" dirty="0"/>
          </a:p>
        </p:txBody>
      </p:sp>
    </p:spTree>
    <p:extLst>
      <p:ext uri="{BB962C8B-B14F-4D97-AF65-F5344CB8AC3E}">
        <p14:creationId xmlns:p14="http://schemas.microsoft.com/office/powerpoint/2010/main" val="28707475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63688" y="1443841"/>
            <a:ext cx="5094312" cy="3416320"/>
          </a:xfrm>
          <a:prstGeom prst="rect">
            <a:avLst/>
          </a:prstGeom>
        </p:spPr>
        <p:txBody>
          <a:bodyPr wrap="square">
            <a:spAutoFit/>
          </a:bodyPr>
          <a:lstStyle/>
          <a:p>
            <a:r>
              <a:rPr lang="pl-PL" dirty="0"/>
              <a:t>Po śmierci proszę o Msze Święte i modlitwy.</a:t>
            </a:r>
            <a:br>
              <a:rPr lang="pl-PL" dirty="0"/>
            </a:br>
            <a:r>
              <a:rPr lang="pl-PL" i="1" dirty="0"/>
              <a:t>5.III.1990</a:t>
            </a:r>
            <a:endParaRPr lang="pl-PL" dirty="0"/>
          </a:p>
          <a:p>
            <a:r>
              <a:rPr lang="pl-PL" dirty="0"/>
              <a:t>Wyrażam najgłębszą ufność, że przy całej mojej słabości Pan udzieli mi każdej łaski potrzebnej, aby sprostać wedle Jego Woli wszelkim zadaniom, doświadczeniom </a:t>
            </a:r>
            <a:endParaRPr lang="pl-PL" dirty="0" smtClean="0"/>
          </a:p>
          <a:p>
            <a:r>
              <a:rPr lang="pl-PL" dirty="0" smtClean="0"/>
              <a:t>i </a:t>
            </a:r>
            <a:r>
              <a:rPr lang="pl-PL" dirty="0"/>
              <a:t>cierpieniom, jakich zechce zażądać od swego sługi w ciągu życia. Ufam też, że nie dopuści, abym kiedykolwiek przez jakieś swoje postępowanie: słowa, działanie lub zaniedbanie działań, mógł sprzeniewierzyć się moim obowiązkom na tej świętej Piotrowej Stolicy.</a:t>
            </a:r>
          </a:p>
        </p:txBody>
      </p:sp>
    </p:spTree>
    <p:extLst>
      <p:ext uri="{BB962C8B-B14F-4D97-AF65-F5344CB8AC3E}">
        <p14:creationId xmlns:p14="http://schemas.microsoft.com/office/powerpoint/2010/main" val="21483804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332656"/>
            <a:ext cx="8712968" cy="6340197"/>
          </a:xfrm>
          <a:prstGeom prst="rect">
            <a:avLst/>
          </a:prstGeom>
        </p:spPr>
        <p:txBody>
          <a:bodyPr wrap="square">
            <a:spAutoFit/>
          </a:bodyPr>
          <a:lstStyle/>
          <a:p>
            <a:r>
              <a:rPr lang="pl-PL" sz="1400" b="1" dirty="0"/>
              <a:t>24.II. – 1. III.1980</a:t>
            </a:r>
            <a:endParaRPr lang="pl-PL" sz="1400" dirty="0"/>
          </a:p>
          <a:p>
            <a:r>
              <a:rPr lang="pl-PL" sz="1400" dirty="0"/>
              <a:t>Również w ciągu tych rekolekcji rozważałem prawdę o Chrystusowym kapłaństwie w perspektywie owego Przejścia, jakim dla każdego z nas jest chwila jego śmierci. Rozstania się z tym światem – aby narodzić się dla innego, dla świata przyszłego, którego znakiem decydującym, wymownym jest dla </a:t>
            </a:r>
            <a:r>
              <a:rPr lang="pl-PL" sz="1400" dirty="0" smtClean="0"/>
              <a:t>nas Zmartwychwstanie </a:t>
            </a:r>
            <a:r>
              <a:rPr lang="pl-PL" sz="1400" dirty="0"/>
              <a:t>Chrystusa.</a:t>
            </a:r>
            <a:br>
              <a:rPr lang="pl-PL" sz="1400" dirty="0"/>
            </a:br>
            <a:r>
              <a:rPr lang="pl-PL" sz="1400" dirty="0"/>
              <a:t>Odczytałem więc zeszłoroczny zapis mojego testamentu, dokonany również w czasie rekolekcji – porównałem go z testamentem mojego wielkiego Poprzednika i Ojca Pawła VI, z tym wspaniałym świadectwem o śmierci chrześcijanina i papieża – oraz odnowiłem w sobie świadomość spraw, do których sporządzony przeze mnie (w sposób raczej prowizoryczny) ów zapis z 6.III.1979 się odnosi.</a:t>
            </a:r>
            <a:br>
              <a:rPr lang="pl-PL" sz="1400" dirty="0"/>
            </a:br>
            <a:r>
              <a:rPr lang="pl-PL" sz="1400" dirty="0"/>
              <a:t>Dzisiaj pragnę do niego dodać tylko tyle, że z możliwością śmierci każdy zawsze musi się liczyć. I zawsze musi być przygotowany do tego, że stanie przed Panem i Sędzią – a zarazem Odkupicielem i Ojcem. Więc </a:t>
            </a:r>
            <a:endParaRPr lang="pl-PL" sz="1400" dirty="0" smtClean="0"/>
          </a:p>
          <a:p>
            <a:r>
              <a:rPr lang="pl-PL" sz="1400" dirty="0" smtClean="0"/>
              <a:t>i </a:t>
            </a:r>
            <a:r>
              <a:rPr lang="pl-PL" sz="1400" dirty="0"/>
              <a:t>ja liczę się z tym nieustannie, powierzając ów decydujący moment Matce Chrystusa i Kościoła – Matce mojej nadziei.</a:t>
            </a:r>
            <a:br>
              <a:rPr lang="pl-PL" sz="1400" dirty="0"/>
            </a:br>
            <a:r>
              <a:rPr lang="pl-PL" sz="1400" dirty="0"/>
              <a:t>Czasy, w których żyjemy, są niewymownie trudne i niespokojne. Trudna także i nabrzmiała właściwą </a:t>
            </a:r>
            <a:endParaRPr lang="pl-PL" sz="1400" dirty="0" smtClean="0"/>
          </a:p>
          <a:p>
            <a:r>
              <a:rPr lang="pl-PL" sz="1400" dirty="0" smtClean="0"/>
              <a:t>dla </a:t>
            </a:r>
            <a:r>
              <a:rPr lang="pl-PL" sz="1400" dirty="0"/>
              <a:t>tych czasów próbą – stała się droga Kościoła, zarówno Wiernych jak i Pasterzy. W niektórych krajach, (jak np. w tym, o którym czytałem w czasie rekolekcji), Kościół znajduje się w okresie takiego prześladowania, które w niczym nie ustępuje pierwszym stuleciom, raczej je przewyższa co do stopnia bezwzględności i nienawiści. </a:t>
            </a:r>
            <a:r>
              <a:rPr lang="pl-PL" sz="1400" dirty="0" err="1"/>
              <a:t>Sanguis</a:t>
            </a:r>
            <a:r>
              <a:rPr lang="pl-PL" sz="1400" dirty="0"/>
              <a:t> </a:t>
            </a:r>
            <a:r>
              <a:rPr lang="pl-PL" sz="1400" dirty="0" err="1"/>
              <a:t>Martyrum</a:t>
            </a:r>
            <a:r>
              <a:rPr lang="pl-PL" sz="1400" dirty="0"/>
              <a:t> – semen </a:t>
            </a:r>
            <a:r>
              <a:rPr lang="pl-PL" sz="1400" dirty="0" err="1"/>
              <a:t>Christianorum</a:t>
            </a:r>
            <a:r>
              <a:rPr lang="pl-PL" sz="1400" dirty="0"/>
              <a:t>. A prócz tego – tylu ludzi ginie niewinnie, choćby i w tym kraju, w którym żyjemy...</a:t>
            </a:r>
            <a:br>
              <a:rPr lang="pl-PL" sz="1400" dirty="0"/>
            </a:br>
            <a:r>
              <a:rPr lang="pl-PL" sz="1400" dirty="0"/>
              <a:t>Pragnę raz jeszcze całkowicie zdać się na Wolę Pana. On Sam zdecyduje, kiedy i jak mam zakończyć moje ziemskie życie i pasterzowanie. W życiu i śmierci </a:t>
            </a:r>
            <a:r>
              <a:rPr lang="pl-PL" sz="1400" dirty="0" err="1"/>
              <a:t>Totus</a:t>
            </a:r>
            <a:r>
              <a:rPr lang="pl-PL" sz="1400" dirty="0"/>
              <a:t> </a:t>
            </a:r>
            <a:r>
              <a:rPr lang="pl-PL" sz="1400" dirty="0" err="1"/>
              <a:t>Tuus</a:t>
            </a:r>
            <a:r>
              <a:rPr lang="pl-PL" sz="1400" dirty="0"/>
              <a:t> przez Niepokalaną. Przyjmując już teraz tę śmierć, ufam, że Chrystus da mi łaskę owego ostatniego Przejścia czyli Paschy. Ufam też, że uczyni ją pożyteczną dla tej największej sprawy, której staram się służyć: dla zbawienia ludzi, dla ocalenia rodziny ludzkiej, a w niej wszystkich narodów i ludów (wśród nich serce w szczególny sposób się zwraca do mojej ziemskiej Ojczyzny), dla osób, które szczególnie mi powierzył – dla sprawy Kościoła, dla chwały Boga Samego.</a:t>
            </a:r>
            <a:br>
              <a:rPr lang="pl-PL" sz="1400" dirty="0"/>
            </a:br>
            <a:r>
              <a:rPr lang="pl-PL" sz="1400" dirty="0"/>
              <a:t>Niczego więcej nie pragnę dopisać do tego, co napisałem przed rokiem – tylko wyrazić ową gotowość i ufność zarazem, do jakiej niniejsze rekolekcje ponownie mnie usposobiły.</a:t>
            </a:r>
            <a:br>
              <a:rPr lang="pl-PL" sz="1400" dirty="0"/>
            </a:br>
            <a:r>
              <a:rPr lang="pl-PL" sz="1400" i="1" dirty="0"/>
              <a:t>Jan Paweł pp. II</a:t>
            </a:r>
            <a:endParaRPr lang="pl-PL" sz="1400" dirty="0"/>
          </a:p>
        </p:txBody>
      </p:sp>
    </p:spTree>
    <p:extLst>
      <p:ext uri="{BB962C8B-B14F-4D97-AF65-F5344CB8AC3E}">
        <p14:creationId xmlns:p14="http://schemas.microsoft.com/office/powerpoint/2010/main" val="35102576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47664" y="1268760"/>
            <a:ext cx="5976664" cy="4524315"/>
          </a:xfrm>
          <a:prstGeom prst="rect">
            <a:avLst/>
          </a:prstGeom>
        </p:spPr>
        <p:txBody>
          <a:bodyPr wrap="square">
            <a:spAutoFit/>
          </a:bodyPr>
          <a:lstStyle/>
          <a:p>
            <a:r>
              <a:rPr lang="pl-PL" b="1" dirty="0"/>
              <a:t>5.III.1982</a:t>
            </a:r>
            <a:endParaRPr lang="pl-PL" dirty="0"/>
          </a:p>
          <a:p>
            <a:r>
              <a:rPr lang="pl-PL" dirty="0"/>
              <a:t>W ciągu tegorocznych rekolekcji przeczytałem (kilkakrotnie) tekst testamentu z 6.III.1979. </a:t>
            </a:r>
            <a:endParaRPr lang="pl-PL" dirty="0" smtClean="0"/>
          </a:p>
          <a:p>
            <a:r>
              <a:rPr lang="pl-PL" dirty="0" smtClean="0"/>
              <a:t>Chociaż </a:t>
            </a:r>
            <a:r>
              <a:rPr lang="pl-PL" dirty="0"/>
              <a:t>nadal uważam go za </a:t>
            </a:r>
            <a:r>
              <a:rPr lang="pl-PL" dirty="0" smtClean="0"/>
              <a:t>prowizoryczny</a:t>
            </a:r>
          </a:p>
          <a:p>
            <a:r>
              <a:rPr lang="pl-PL" dirty="0" smtClean="0"/>
              <a:t>(</a:t>
            </a:r>
            <a:r>
              <a:rPr lang="pl-PL" dirty="0"/>
              <a:t>nie ostateczny), pozostawiam go w tej formie, </a:t>
            </a:r>
            <a:endParaRPr lang="pl-PL" dirty="0" smtClean="0"/>
          </a:p>
          <a:p>
            <a:r>
              <a:rPr lang="pl-PL" dirty="0" smtClean="0"/>
              <a:t>w </a:t>
            </a:r>
            <a:r>
              <a:rPr lang="pl-PL" dirty="0"/>
              <a:t>jakiej istnieje. Niczego (na razie) nie zmieniam</a:t>
            </a:r>
            <a:r>
              <a:rPr lang="pl-PL" dirty="0" smtClean="0"/>
              <a:t>,</a:t>
            </a:r>
          </a:p>
          <a:p>
            <a:r>
              <a:rPr lang="pl-PL" dirty="0" smtClean="0"/>
              <a:t>ani </a:t>
            </a:r>
            <a:r>
              <a:rPr lang="pl-PL" dirty="0"/>
              <a:t>też niczego nie dodaję, gdy chodzi o dyspozycje </a:t>
            </a:r>
            <a:endParaRPr lang="pl-PL" dirty="0" smtClean="0"/>
          </a:p>
          <a:p>
            <a:r>
              <a:rPr lang="pl-PL" dirty="0" smtClean="0"/>
              <a:t>w </a:t>
            </a:r>
            <a:r>
              <a:rPr lang="pl-PL" dirty="0"/>
              <a:t>nim zawarte.</a:t>
            </a:r>
            <a:br>
              <a:rPr lang="pl-PL" dirty="0"/>
            </a:br>
            <a:r>
              <a:rPr lang="pl-PL" dirty="0"/>
              <a:t>Zamach na moje życie z 13.V.1981 w pewien sposób potwierdził słuszność słów zapisanych w czasie rekolekcji z 1980 r. (24.II – 1.III).</a:t>
            </a:r>
            <a:br>
              <a:rPr lang="pl-PL" dirty="0"/>
            </a:br>
            <a:r>
              <a:rPr lang="pl-PL" dirty="0"/>
              <a:t>Tym głębiej czuję, że znajduję się całkowicie </a:t>
            </a:r>
            <a:endParaRPr lang="pl-PL" dirty="0" smtClean="0"/>
          </a:p>
          <a:p>
            <a:r>
              <a:rPr lang="pl-PL" dirty="0" smtClean="0"/>
              <a:t>w </a:t>
            </a:r>
            <a:r>
              <a:rPr lang="pl-PL" dirty="0"/>
              <a:t>Bożych Rękach – i pozostaję nadal do dyspozycji mojego Pana, powierzając się Mu w Jego Niepokalanej Matce (</a:t>
            </a:r>
            <a:r>
              <a:rPr lang="pl-PL" dirty="0" err="1"/>
              <a:t>Totus</a:t>
            </a:r>
            <a:r>
              <a:rPr lang="pl-PL" dirty="0"/>
              <a:t> </a:t>
            </a:r>
            <a:r>
              <a:rPr lang="pl-PL" dirty="0" err="1"/>
              <a:t>Tuus</a:t>
            </a:r>
            <a:r>
              <a:rPr lang="pl-PL" dirty="0"/>
              <a:t>).</a:t>
            </a:r>
            <a:br>
              <a:rPr lang="pl-PL" dirty="0"/>
            </a:br>
            <a:r>
              <a:rPr lang="pl-PL" i="1" dirty="0"/>
              <a:t>Jan Paweł pp. II</a:t>
            </a:r>
            <a:endParaRPr lang="pl-PL" dirty="0"/>
          </a:p>
        </p:txBody>
      </p:sp>
    </p:spTree>
    <p:extLst>
      <p:ext uri="{BB962C8B-B14F-4D97-AF65-F5344CB8AC3E}">
        <p14:creationId xmlns:p14="http://schemas.microsoft.com/office/powerpoint/2010/main" val="4408282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1997839"/>
            <a:ext cx="4572000" cy="2862322"/>
          </a:xfrm>
          <a:prstGeom prst="rect">
            <a:avLst/>
          </a:prstGeom>
        </p:spPr>
        <p:txBody>
          <a:bodyPr>
            <a:spAutoFit/>
          </a:bodyPr>
          <a:lstStyle/>
          <a:p>
            <a:r>
              <a:rPr lang="pl-PL" b="1" dirty="0"/>
              <a:t>5.III.1982</a:t>
            </a:r>
            <a:endParaRPr lang="pl-PL" dirty="0"/>
          </a:p>
          <a:p>
            <a:r>
              <a:rPr lang="pl-PL" dirty="0"/>
              <a:t>Ps. W związku z ostatnim zdaniem testamentu z 6.III.1979 (: O miejscu </a:t>
            </a:r>
            <a:r>
              <a:rPr lang="pl-PL" dirty="0" err="1"/>
              <a:t>m.inn.pogrzebu</a:t>
            </a:r>
            <a:r>
              <a:rPr lang="pl-PL" dirty="0"/>
              <a:t>) "niech zdecyduje Kolegium Kardynalskie i Rodacy" - wyjaśniam, że mam na myśli Metropolitę Krakowskiego lub Radę Główną Episkopatu Polski – Kolegium Kardynalskie zaś proszę, aby ewentualnym prośbom w miarę możności uczynili zadość.</a:t>
            </a:r>
          </a:p>
        </p:txBody>
      </p:sp>
    </p:spTree>
    <p:extLst>
      <p:ext uri="{BB962C8B-B14F-4D97-AF65-F5344CB8AC3E}">
        <p14:creationId xmlns:p14="http://schemas.microsoft.com/office/powerpoint/2010/main" val="16369076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2274838"/>
            <a:ext cx="4572000" cy="2308324"/>
          </a:xfrm>
          <a:prstGeom prst="rect">
            <a:avLst/>
          </a:prstGeom>
        </p:spPr>
        <p:txBody>
          <a:bodyPr>
            <a:spAutoFit/>
          </a:bodyPr>
          <a:lstStyle/>
          <a:p>
            <a:r>
              <a:rPr lang="pl-PL" b="1" dirty="0"/>
              <a:t>1.III.1985 (w czasie rekolekcji):</a:t>
            </a:r>
            <a:endParaRPr lang="pl-PL" dirty="0"/>
          </a:p>
          <a:p>
            <a:r>
              <a:rPr lang="pl-PL" dirty="0"/>
              <a:t>Jeszcze – co do zwrotu "Kolegium Kardynalskie i Rodacy": "Kolegium Kardynalskie" nie ma żadnego obowiązku pytać w tej sprawie "Rodaków", może jednak to uczynić, jeśli z jakichś powodów uzna za stosowne.</a:t>
            </a:r>
            <a:br>
              <a:rPr lang="pl-PL" dirty="0"/>
            </a:br>
            <a:r>
              <a:rPr lang="pl-PL" i="1" dirty="0"/>
              <a:t>JPII</a:t>
            </a:r>
            <a:endParaRPr lang="pl-PL" dirty="0"/>
          </a:p>
        </p:txBody>
      </p:sp>
    </p:spTree>
    <p:extLst>
      <p:ext uri="{BB962C8B-B14F-4D97-AF65-F5344CB8AC3E}">
        <p14:creationId xmlns:p14="http://schemas.microsoft.com/office/powerpoint/2010/main" val="23249955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2967335"/>
            <a:ext cx="4572000" cy="923330"/>
          </a:xfrm>
          <a:prstGeom prst="rect">
            <a:avLst/>
          </a:prstGeom>
        </p:spPr>
        <p:txBody>
          <a:bodyPr>
            <a:spAutoFit/>
          </a:bodyPr>
          <a:lstStyle/>
          <a:p>
            <a:r>
              <a:rPr lang="pl-PL" dirty="0"/>
              <a:t>Rekolekcje jubileuszowego roku 2000</a:t>
            </a:r>
            <a:br>
              <a:rPr lang="pl-PL" dirty="0"/>
            </a:br>
            <a:r>
              <a:rPr lang="pl-PL" dirty="0"/>
              <a:t>(12.-18.III.)</a:t>
            </a:r>
            <a:br>
              <a:rPr lang="pl-PL" dirty="0"/>
            </a:br>
            <a:r>
              <a:rPr lang="pl-PL" dirty="0"/>
              <a:t>(do testamentu)</a:t>
            </a:r>
          </a:p>
        </p:txBody>
      </p:sp>
    </p:spTree>
    <p:extLst>
      <p:ext uri="{BB962C8B-B14F-4D97-AF65-F5344CB8AC3E}">
        <p14:creationId xmlns:p14="http://schemas.microsoft.com/office/powerpoint/2010/main" val="28585992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980728"/>
            <a:ext cx="8424936" cy="4801314"/>
          </a:xfrm>
          <a:prstGeom prst="rect">
            <a:avLst/>
          </a:prstGeom>
        </p:spPr>
        <p:txBody>
          <a:bodyPr wrap="square">
            <a:spAutoFit/>
          </a:bodyPr>
          <a:lstStyle/>
          <a:p>
            <a:pPr marL="342900" indent="-342900">
              <a:buAutoNum type="arabicPeriod"/>
            </a:pPr>
            <a:r>
              <a:rPr lang="pl-PL" dirty="0" smtClean="0"/>
              <a:t>Kiedy </a:t>
            </a:r>
            <a:r>
              <a:rPr lang="pl-PL" dirty="0"/>
              <a:t>w dniu 16.października 1978 konklawe kardynałów wybrało </a:t>
            </a:r>
            <a:r>
              <a:rPr lang="pl-PL" dirty="0" smtClean="0"/>
              <a:t>Jana</a:t>
            </a:r>
          </a:p>
          <a:p>
            <a:r>
              <a:rPr lang="pl-PL" dirty="0" smtClean="0"/>
              <a:t>Pawła </a:t>
            </a:r>
            <a:r>
              <a:rPr lang="pl-PL" dirty="0"/>
              <a:t>II, Prymas Polski kard. Stefan Wyszyński powiedział do mnie: "zadaniem nowego papieża będzie wprowadzić Kościół w Trzecie Tysiąclecie". Nie wiem, </a:t>
            </a:r>
            <a:endParaRPr lang="pl-PL" dirty="0" smtClean="0"/>
          </a:p>
          <a:p>
            <a:r>
              <a:rPr lang="pl-PL" dirty="0" smtClean="0"/>
              <a:t>czy </a:t>
            </a:r>
            <a:r>
              <a:rPr lang="pl-PL" dirty="0"/>
              <a:t>przytaczam to zdanie dosłownie, ale taki z pewnością był sens tego, </a:t>
            </a:r>
            <a:endParaRPr lang="pl-PL" dirty="0" smtClean="0"/>
          </a:p>
          <a:p>
            <a:r>
              <a:rPr lang="pl-PL" dirty="0" smtClean="0"/>
              <a:t>co </a:t>
            </a:r>
            <a:r>
              <a:rPr lang="pl-PL" dirty="0"/>
              <a:t>wówczas usłyszałem. Wypowiedział je zaś Człowiek, który przeszedł </a:t>
            </a:r>
            <a:endParaRPr lang="pl-PL" dirty="0" smtClean="0"/>
          </a:p>
          <a:p>
            <a:r>
              <a:rPr lang="pl-PL" dirty="0" smtClean="0"/>
              <a:t>do </a:t>
            </a:r>
            <a:r>
              <a:rPr lang="pl-PL" dirty="0"/>
              <a:t>historii jako Prymas Tysiąclecia. Wielki Prymas. Byłem świadkiem Jego posłannictwa, Jego heroicznego zawierzenia. Jego zmagań i Jego zwycięstwa. "Zwycięstwo, kiedy przyjdzie, będzie to zwycięstwo przez Maryję" - zwykł był powtarzać Prymas Tysiąclecia słowa swego Poprzednika kard. Augusta Hlonda.</a:t>
            </a:r>
            <a:br>
              <a:rPr lang="pl-PL" dirty="0"/>
            </a:br>
            <a:r>
              <a:rPr lang="pl-PL" dirty="0"/>
              <a:t>W ten sposób zostałem poniekąd przygotowany do zadania, które w dniu </a:t>
            </a:r>
            <a:endParaRPr lang="pl-PL" dirty="0" smtClean="0"/>
          </a:p>
          <a:p>
            <a:r>
              <a:rPr lang="pl-PL" dirty="0" smtClean="0"/>
              <a:t>16</a:t>
            </a:r>
            <a:r>
              <a:rPr lang="pl-PL" dirty="0"/>
              <a:t>. października 1978 r. stanęło przede mną. W chwili, kiedy piszę te słowa jubileuszowy Rok 2000 stał się już rzeczywistością, która trwa. W </a:t>
            </a:r>
            <a:r>
              <a:rPr lang="pl-PL" dirty="0" smtClean="0"/>
              <a:t>nocy</a:t>
            </a:r>
          </a:p>
          <a:p>
            <a:r>
              <a:rPr lang="pl-PL" dirty="0" smtClean="0"/>
              <a:t>24 </a:t>
            </a:r>
            <a:r>
              <a:rPr lang="pl-PL" dirty="0"/>
              <a:t>grudnia 1999 r. została otwarta symboliczna Brama Wielkiego Jubileuszu </a:t>
            </a:r>
            <a:endParaRPr lang="pl-PL" dirty="0" smtClean="0"/>
          </a:p>
          <a:p>
            <a:r>
              <a:rPr lang="pl-PL" dirty="0" smtClean="0"/>
              <a:t>w </a:t>
            </a:r>
            <a:r>
              <a:rPr lang="pl-PL" dirty="0"/>
              <a:t>Bazylice św. Piotra, z kolei u św. Jana na Lateranie, u Matki Bożej Większej (</a:t>
            </a:r>
            <a:r>
              <a:rPr lang="pl-PL" dirty="0" err="1"/>
              <a:t>S.Maria</a:t>
            </a:r>
            <a:r>
              <a:rPr lang="pl-PL" dirty="0"/>
              <a:t> Maggiore) – w Nowy Rok, a w dniu 19 stycznia Brama Bazyliki św. Pawła "za murami". To ostatnie wydarzenie ze względu na swój ekumeniczny charakter szczególnie zapisało się w pamięci.</a:t>
            </a:r>
          </a:p>
        </p:txBody>
      </p:sp>
    </p:spTree>
    <p:extLst>
      <p:ext uri="{BB962C8B-B14F-4D97-AF65-F5344CB8AC3E}">
        <p14:creationId xmlns:p14="http://schemas.microsoft.com/office/powerpoint/2010/main" val="12132757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1052736"/>
            <a:ext cx="8208912" cy="4524315"/>
          </a:xfrm>
          <a:prstGeom prst="rect">
            <a:avLst/>
          </a:prstGeom>
        </p:spPr>
        <p:txBody>
          <a:bodyPr wrap="square">
            <a:spAutoFit/>
          </a:bodyPr>
          <a:lstStyle/>
          <a:p>
            <a:r>
              <a:rPr lang="pl-PL" dirty="0"/>
              <a:t>2. W miarę jak Rok Jubileuszowy 2000 posuwa się naprzód, z dnia na dzień </a:t>
            </a:r>
            <a:endParaRPr lang="pl-PL" dirty="0" smtClean="0"/>
          </a:p>
          <a:p>
            <a:r>
              <a:rPr lang="pl-PL" dirty="0" smtClean="0"/>
              <a:t>i </a:t>
            </a:r>
            <a:r>
              <a:rPr lang="pl-PL" dirty="0"/>
              <a:t>z miesiąca na miesiąc, zamyka się za nami dwudziesty wiek, a otwiera wiek dwudziesty pierwszy. Z wyroków Opatrzności dane mi było żyć w tym trudnym stuleciu, które odchodzi do przeszłości, a w roku, w którym wiek mego życia dosięga lat osiemdziesięciu ("</a:t>
            </a:r>
            <a:r>
              <a:rPr lang="pl-PL" dirty="0" err="1"/>
              <a:t>octogesima</a:t>
            </a:r>
            <a:r>
              <a:rPr lang="pl-PL" dirty="0"/>
              <a:t> </a:t>
            </a:r>
            <a:r>
              <a:rPr lang="pl-PL" dirty="0" err="1"/>
              <a:t>adveniens</a:t>
            </a:r>
            <a:r>
              <a:rPr lang="pl-PL" dirty="0"/>
              <a:t>"), należy pytać, </a:t>
            </a:r>
            <a:endParaRPr lang="pl-PL" dirty="0" smtClean="0"/>
          </a:p>
          <a:p>
            <a:r>
              <a:rPr lang="pl-PL" dirty="0" smtClean="0"/>
              <a:t>czy </a:t>
            </a:r>
            <a:r>
              <a:rPr lang="pl-PL" dirty="0"/>
              <a:t>nie czas powtórzyć za biblijnym Symeonem "</a:t>
            </a:r>
            <a:r>
              <a:rPr lang="pl-PL" dirty="0" err="1"/>
              <a:t>Nuncdimittis</a:t>
            </a:r>
            <a:r>
              <a:rPr lang="pl-PL" dirty="0"/>
              <a:t>"?</a:t>
            </a:r>
            <a:br>
              <a:rPr lang="pl-PL" dirty="0"/>
            </a:br>
            <a:r>
              <a:rPr lang="pl-PL" dirty="0"/>
              <a:t>W dniu 13. maja 1981 r., w dniu zamachu na Papieża podczas </a:t>
            </a:r>
            <a:r>
              <a:rPr lang="pl-PL" dirty="0" smtClean="0"/>
              <a:t>audiencji</a:t>
            </a:r>
          </a:p>
          <a:p>
            <a:r>
              <a:rPr lang="pl-PL" dirty="0" smtClean="0"/>
              <a:t>na </a:t>
            </a:r>
            <a:r>
              <a:rPr lang="pl-PL" dirty="0"/>
              <a:t>placu św. Piotra, Opatrzność Boża w sposób cudowny ocaliła mnie </a:t>
            </a:r>
            <a:endParaRPr lang="pl-PL" dirty="0" smtClean="0"/>
          </a:p>
          <a:p>
            <a:r>
              <a:rPr lang="pl-PL" dirty="0" smtClean="0"/>
              <a:t>od </a:t>
            </a:r>
            <a:r>
              <a:rPr lang="pl-PL" dirty="0"/>
              <a:t>śmierci. Ten, który jest jedynym Panem Życia i śmierci, sam mi do życie przedłużył, niejako podarował na nowo. Odtąd ono jeszcze bardziej do Niego należy. Ufam, że On Sam pozwoli mi rozpoznać, dokąd mam pełnić </a:t>
            </a:r>
            <a:endParaRPr lang="pl-PL" dirty="0" smtClean="0"/>
          </a:p>
          <a:p>
            <a:r>
              <a:rPr lang="pl-PL" dirty="0" smtClean="0"/>
              <a:t>tę </a:t>
            </a:r>
            <a:r>
              <a:rPr lang="pl-PL" dirty="0"/>
              <a:t>posługę, do której mnie wezwał w dniu 16.października 1978. </a:t>
            </a:r>
            <a:endParaRPr lang="pl-PL" dirty="0" smtClean="0"/>
          </a:p>
          <a:p>
            <a:r>
              <a:rPr lang="pl-PL" dirty="0" smtClean="0"/>
              <a:t>Proszę </a:t>
            </a:r>
            <a:r>
              <a:rPr lang="pl-PL" dirty="0"/>
              <a:t>Go, ażeby raczył mnie odwołać wówczas, kiedy Sam zechce. </a:t>
            </a:r>
            <a:endParaRPr lang="pl-PL" dirty="0" smtClean="0"/>
          </a:p>
          <a:p>
            <a:r>
              <a:rPr lang="pl-PL" dirty="0" smtClean="0"/>
              <a:t>"</a:t>
            </a:r>
            <a:r>
              <a:rPr lang="pl-PL" dirty="0"/>
              <a:t>W życiu i śmierci do Pana należymy ... Pańscy jesteśmy" (por. </a:t>
            </a:r>
            <a:r>
              <a:rPr lang="pl-PL" dirty="0" err="1"/>
              <a:t>Rz</a:t>
            </a:r>
            <a:r>
              <a:rPr lang="pl-PL" dirty="0"/>
              <a:t> 14, 8). Ufam też, że dokąd dane mi będzie spełniać Piotrową posługę w Kościele, Miłosierdzie Boże zechce użyczać mi sił do tej posługi nieodzownych.</a:t>
            </a:r>
          </a:p>
        </p:txBody>
      </p:sp>
    </p:spTree>
    <p:extLst>
      <p:ext uri="{BB962C8B-B14F-4D97-AF65-F5344CB8AC3E}">
        <p14:creationId xmlns:p14="http://schemas.microsoft.com/office/powerpoint/2010/main" val="35658752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7527" y="1104214"/>
            <a:ext cx="6012160" cy="520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988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1412776"/>
            <a:ext cx="6840760" cy="3970318"/>
          </a:xfrm>
          <a:prstGeom prst="rect">
            <a:avLst/>
          </a:prstGeom>
        </p:spPr>
        <p:txBody>
          <a:bodyPr wrap="square">
            <a:spAutoFit/>
          </a:bodyPr>
          <a:lstStyle/>
          <a:p>
            <a:r>
              <a:rPr lang="pl-PL" dirty="0"/>
              <a:t>3. Jak co roku podczas rekolekcji odczytałem mój </a:t>
            </a:r>
            <a:r>
              <a:rPr lang="pl-PL" dirty="0" smtClean="0"/>
              <a:t>testament</a:t>
            </a:r>
          </a:p>
          <a:p>
            <a:r>
              <a:rPr lang="pl-PL" dirty="0" smtClean="0"/>
              <a:t>z </a:t>
            </a:r>
            <a:r>
              <a:rPr lang="pl-PL" dirty="0"/>
              <a:t>dnia 6.III.1979. Dyspozycje w nim zawarte w dalszym ciągu podtrzymuję. </a:t>
            </a:r>
          </a:p>
          <a:p>
            <a:r>
              <a:rPr lang="pl-PL" dirty="0" smtClean="0"/>
              <a:t>To</a:t>
            </a:r>
            <a:r>
              <a:rPr lang="pl-PL" dirty="0"/>
              <a:t>, co wówczas a także w czasie kolejnych rekolekcji zostało dopisane, stanowi odzwierciedlenie trudnej i napiętej sytuacji ogólnej, która cechowała lata osiemdziesiąte. Od jesieni roku 1989 sytuacja ta uległa zmianie. Ostatnie dziesięciolecie ubiegłego stulecia wolne było od dawniejszych napięć, </a:t>
            </a:r>
            <a:endParaRPr lang="pl-PL" dirty="0" smtClean="0"/>
          </a:p>
          <a:p>
            <a:r>
              <a:rPr lang="pl-PL" dirty="0" smtClean="0"/>
              <a:t>co </a:t>
            </a:r>
            <a:r>
              <a:rPr lang="pl-PL" dirty="0"/>
              <a:t>nie znaczy, że nie przyniosło z sobą nowych problemów i trudności. </a:t>
            </a:r>
            <a:endParaRPr lang="pl-PL" dirty="0" smtClean="0"/>
          </a:p>
          <a:p>
            <a:r>
              <a:rPr lang="pl-PL" dirty="0" smtClean="0"/>
              <a:t>Niech </a:t>
            </a:r>
            <a:r>
              <a:rPr lang="pl-PL" dirty="0"/>
              <a:t>będą dzięki Bożej </a:t>
            </a:r>
            <a:r>
              <a:rPr lang="pl-PL" dirty="0" smtClean="0"/>
              <a:t>Opatrzności w </a:t>
            </a:r>
            <a:r>
              <a:rPr lang="pl-PL" dirty="0"/>
              <a:t>sposób szczególny za to, że okres tzw. "zimnej wojny" zakończył się </a:t>
            </a:r>
            <a:r>
              <a:rPr lang="pl-PL" dirty="0" smtClean="0"/>
              <a:t>bez </a:t>
            </a:r>
            <a:r>
              <a:rPr lang="pl-PL" dirty="0"/>
              <a:t>zbrojnego konfliktu nuklearnego, którego niebezpieczeństwo w minionym okresie wisiało nad światem.</a:t>
            </a:r>
          </a:p>
        </p:txBody>
      </p:sp>
    </p:spTree>
    <p:extLst>
      <p:ext uri="{BB962C8B-B14F-4D97-AF65-F5344CB8AC3E}">
        <p14:creationId xmlns:p14="http://schemas.microsoft.com/office/powerpoint/2010/main" val="2672318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1052736"/>
            <a:ext cx="8208912" cy="4247317"/>
          </a:xfrm>
          <a:prstGeom prst="rect">
            <a:avLst/>
          </a:prstGeom>
        </p:spPr>
        <p:txBody>
          <a:bodyPr wrap="square">
            <a:spAutoFit/>
          </a:bodyPr>
          <a:lstStyle/>
          <a:p>
            <a:r>
              <a:rPr lang="pl-PL" dirty="0"/>
              <a:t>4. Stojąc na progu trzeciego tysiąclecia "in </a:t>
            </a:r>
            <a:r>
              <a:rPr lang="pl-PL" dirty="0" err="1"/>
              <a:t>medio</a:t>
            </a:r>
            <a:r>
              <a:rPr lang="pl-PL" dirty="0"/>
              <a:t> </a:t>
            </a:r>
            <a:r>
              <a:rPr lang="pl-PL" dirty="0" err="1"/>
              <a:t>Ecclesiae</a:t>
            </a:r>
            <a:r>
              <a:rPr lang="pl-PL" dirty="0"/>
              <a:t>", pragnę </a:t>
            </a:r>
            <a:endParaRPr lang="pl-PL" dirty="0" smtClean="0"/>
          </a:p>
          <a:p>
            <a:r>
              <a:rPr lang="pl-PL" dirty="0" smtClean="0"/>
              <a:t>raz </a:t>
            </a:r>
            <a:r>
              <a:rPr lang="pl-PL" dirty="0"/>
              <a:t>jeszcze wyrazić wdzięczność Duchowi Świętemu za wielki dar Soboru Watykańskiego II, którego wraz z całym Kościołem – a w szczególności z całym Episkopatem – czuję się dłużnikiem. Jestem przekonany, że długo jeszcze dane będzie nowym pokoleniom czerpać z tych bogactw, jakimi ten Sobór XX wieku nas obdarował. Jako Biskup, który uczestniczył w soborowym wydarzeniu od pierwszego do ostatniego dnia, pragnę powierzyć to wielkie dziedzictwo wszystkim, którzy do jego realizacji są i będą w przyszłości powołani. Sam zaś dziękuję Wiecznemu Pasterzowi za to, że pozwolił mi tej wielkiej sprawie służyć w ciągu wszystkich lat mego pontyfikatu.</a:t>
            </a:r>
            <a:br>
              <a:rPr lang="pl-PL" dirty="0"/>
            </a:br>
            <a:r>
              <a:rPr lang="pl-PL" dirty="0"/>
              <a:t>"In </a:t>
            </a:r>
            <a:r>
              <a:rPr lang="pl-PL" dirty="0" err="1"/>
              <a:t>medio</a:t>
            </a:r>
            <a:r>
              <a:rPr lang="pl-PL" dirty="0"/>
              <a:t> </a:t>
            </a:r>
            <a:r>
              <a:rPr lang="pl-PL" dirty="0" err="1"/>
              <a:t>Ecclesiae</a:t>
            </a:r>
            <a:r>
              <a:rPr lang="pl-PL" dirty="0"/>
              <a:t>" ... od najmłodszych lat biskupiego powołania – </a:t>
            </a:r>
            <a:endParaRPr lang="pl-PL" dirty="0" smtClean="0"/>
          </a:p>
          <a:p>
            <a:r>
              <a:rPr lang="pl-PL" dirty="0" smtClean="0"/>
              <a:t>właśnie </a:t>
            </a:r>
            <a:r>
              <a:rPr lang="pl-PL" dirty="0"/>
              <a:t>dzięki Soborowi – dane mi było doświadczyć braterskiej wspólnoty Episkopatu. Jako kapłan Archidiecezji Krakowskiej doświadczyłem, </a:t>
            </a:r>
            <a:endParaRPr lang="pl-PL" dirty="0" smtClean="0"/>
          </a:p>
          <a:p>
            <a:r>
              <a:rPr lang="pl-PL" dirty="0" smtClean="0"/>
              <a:t>czym </a:t>
            </a:r>
            <a:r>
              <a:rPr lang="pl-PL" dirty="0"/>
              <a:t>jest braterska wspólnota </a:t>
            </a:r>
            <a:r>
              <a:rPr lang="pl-PL" dirty="0" err="1"/>
              <a:t>prezbyterium</a:t>
            </a:r>
            <a:r>
              <a:rPr lang="pl-PL" dirty="0"/>
              <a:t> – Sobór zaś otworzył nowy wymiar tego doświadczenia.</a:t>
            </a:r>
          </a:p>
        </p:txBody>
      </p:sp>
    </p:spTree>
    <p:extLst>
      <p:ext uri="{BB962C8B-B14F-4D97-AF65-F5344CB8AC3E}">
        <p14:creationId xmlns:p14="http://schemas.microsoft.com/office/powerpoint/2010/main" val="2743872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484784"/>
            <a:ext cx="8424936" cy="3693319"/>
          </a:xfrm>
          <a:prstGeom prst="rect">
            <a:avLst/>
          </a:prstGeom>
        </p:spPr>
        <p:txBody>
          <a:bodyPr wrap="square">
            <a:spAutoFit/>
          </a:bodyPr>
          <a:lstStyle/>
          <a:p>
            <a:r>
              <a:rPr lang="pl-PL" dirty="0"/>
              <a:t>5. Ileż osób winien bym tutaj wymienić? Chyba już większość z nich Pan Bóg powołał do Siebie – Tych, którzy jeszcze znajdują się po tej stronie, niech słowa tego testamentu przypomną, wszystkich i wszędzie, gdziekolwiek się znajdują.</a:t>
            </a:r>
            <a:br>
              <a:rPr lang="pl-PL" dirty="0"/>
            </a:br>
            <a:r>
              <a:rPr lang="pl-PL" dirty="0"/>
              <a:t>W ciągu dwudziestu z górą lat spełniania Piotrowej posługi "in </a:t>
            </a:r>
            <a:r>
              <a:rPr lang="pl-PL" dirty="0" err="1"/>
              <a:t>medio</a:t>
            </a:r>
            <a:r>
              <a:rPr lang="pl-PL" dirty="0"/>
              <a:t> </a:t>
            </a:r>
            <a:r>
              <a:rPr lang="pl-PL" dirty="0" err="1"/>
              <a:t>Ecclesiae</a:t>
            </a:r>
            <a:r>
              <a:rPr lang="pl-PL" dirty="0"/>
              <a:t>" doznałem życzliwej i jakże owocnej współpracy wielu Księży Kardynałów, Arcybiskupów i Biskupów, wielu kapłanów, wielu osób zakonnych – Braci i Sióstr – wreszcie bardzo wielu osób świeckich, ze środowiska kurialnego, ze strony wikariatu Diecezji Rzymskiej oraz spoza tych środowisk.</a:t>
            </a:r>
            <a:br>
              <a:rPr lang="pl-PL" dirty="0"/>
            </a:br>
            <a:r>
              <a:rPr lang="pl-PL" dirty="0"/>
              <a:t>Jakże nie ogarnąć wdzięczną pamięcią wszystkich na świecie Episkopatów, </a:t>
            </a:r>
            <a:endParaRPr lang="pl-PL" dirty="0" smtClean="0"/>
          </a:p>
          <a:p>
            <a:r>
              <a:rPr lang="pl-PL" dirty="0" smtClean="0"/>
              <a:t>z </a:t>
            </a:r>
            <a:r>
              <a:rPr lang="pl-PL" dirty="0"/>
              <a:t>którymi spotykałem się w rytmie odwiedzin "ad limina Apostolorum"? </a:t>
            </a:r>
            <a:endParaRPr lang="pl-PL" dirty="0" smtClean="0"/>
          </a:p>
          <a:p>
            <a:r>
              <a:rPr lang="pl-PL" dirty="0" smtClean="0"/>
              <a:t>Jakże </a:t>
            </a:r>
            <a:r>
              <a:rPr lang="pl-PL" dirty="0"/>
              <a:t>nie pamiętać tylu Braci chrześcijan – nie katolików? A rabina Rzymu? </a:t>
            </a:r>
            <a:endParaRPr lang="pl-PL" dirty="0" smtClean="0"/>
          </a:p>
          <a:p>
            <a:r>
              <a:rPr lang="pl-PL" dirty="0" smtClean="0"/>
              <a:t>i </a:t>
            </a:r>
            <a:r>
              <a:rPr lang="pl-PL" dirty="0"/>
              <a:t>tylu innych przedstawicieli religii </a:t>
            </a:r>
            <a:r>
              <a:rPr lang="pl-PL" dirty="0" err="1"/>
              <a:t>pozachrześcijańskich</a:t>
            </a:r>
            <a:r>
              <a:rPr lang="pl-PL" dirty="0"/>
              <a:t>? A ilu przedstawicieli świata kultury, nauki, polityki, środków przekazu?</a:t>
            </a:r>
          </a:p>
        </p:txBody>
      </p:sp>
    </p:spTree>
    <p:extLst>
      <p:ext uri="{BB962C8B-B14F-4D97-AF65-F5344CB8AC3E}">
        <p14:creationId xmlns:p14="http://schemas.microsoft.com/office/powerpoint/2010/main" val="7559478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9491" y="1340768"/>
            <a:ext cx="8136904" cy="3970318"/>
          </a:xfrm>
          <a:prstGeom prst="rect">
            <a:avLst/>
          </a:prstGeom>
        </p:spPr>
        <p:txBody>
          <a:bodyPr wrap="square">
            <a:spAutoFit/>
          </a:bodyPr>
          <a:lstStyle/>
          <a:p>
            <a:r>
              <a:rPr lang="pl-PL" dirty="0"/>
              <a:t>6. W miarę, jak zbliża się kres mego ziemskiego życia, wracam pamięcią </a:t>
            </a:r>
            <a:endParaRPr lang="pl-PL" dirty="0" smtClean="0"/>
          </a:p>
          <a:p>
            <a:r>
              <a:rPr lang="pl-PL" dirty="0" smtClean="0"/>
              <a:t>do </a:t>
            </a:r>
            <a:r>
              <a:rPr lang="pl-PL" dirty="0"/>
              <a:t>jego początku, do moich Rodziców, Brata i Siostry (której nie znałem</a:t>
            </a:r>
            <a:r>
              <a:rPr lang="pl-PL" dirty="0" smtClean="0"/>
              <a:t>,</a:t>
            </a:r>
          </a:p>
          <a:p>
            <a:r>
              <a:rPr lang="pl-PL" dirty="0" smtClean="0"/>
              <a:t>bo </a:t>
            </a:r>
            <a:r>
              <a:rPr lang="pl-PL" dirty="0"/>
              <a:t>zmarła przed moim narodzeniem), do wadowickiej parafii, gdzie zostałem ochrzczony, do tego miasta mojej młodości, do rówieśników, </a:t>
            </a:r>
            <a:r>
              <a:rPr lang="pl-PL" dirty="0" smtClean="0"/>
              <a:t>koleżanek</a:t>
            </a:r>
          </a:p>
          <a:p>
            <a:r>
              <a:rPr lang="pl-PL" dirty="0" smtClean="0"/>
              <a:t>i </a:t>
            </a:r>
            <a:r>
              <a:rPr lang="pl-PL" dirty="0"/>
              <a:t>kolegów ze szkoły podstawowej, z gimnazjum, z uniwersytetu, do czasów okupacji, gdy pracowałem jako robotnik, a potem do parafii w </a:t>
            </a:r>
            <a:r>
              <a:rPr lang="pl-PL" dirty="0" err="1"/>
              <a:t>Niegowici</a:t>
            </a:r>
            <a:r>
              <a:rPr lang="pl-PL" dirty="0"/>
              <a:t>, </a:t>
            </a:r>
            <a:endParaRPr lang="pl-PL" dirty="0" smtClean="0"/>
          </a:p>
          <a:p>
            <a:r>
              <a:rPr lang="pl-PL" dirty="0" smtClean="0"/>
              <a:t>i </a:t>
            </a:r>
            <a:r>
              <a:rPr lang="pl-PL" dirty="0"/>
              <a:t>krakowskiej św. Floriana, do duszpasterstwa akademickiego, do środowiska ... do wielu środowisk ... w Krakowie, w Rzymie ... do osób, które Pan mi szczególnie powierzył </a:t>
            </a:r>
            <a:r>
              <a:rPr lang="pl-PL" dirty="0" smtClean="0"/>
              <a:t>– wszystkim </a:t>
            </a:r>
            <a:r>
              <a:rPr lang="pl-PL" dirty="0"/>
              <a:t>pragnę powiedzieć jedno: </a:t>
            </a:r>
            <a:endParaRPr lang="pl-PL" dirty="0" smtClean="0"/>
          </a:p>
          <a:p>
            <a:r>
              <a:rPr lang="pl-PL" dirty="0" smtClean="0"/>
              <a:t>"</a:t>
            </a:r>
            <a:r>
              <a:rPr lang="pl-PL" dirty="0"/>
              <a:t>Bóg Wam zapłać"!</a:t>
            </a:r>
            <a:br>
              <a:rPr lang="pl-PL" dirty="0"/>
            </a:br>
            <a:r>
              <a:rPr lang="en-US" dirty="0"/>
              <a:t>"In </a:t>
            </a:r>
            <a:r>
              <a:rPr lang="en-US" dirty="0" err="1"/>
              <a:t>manus</a:t>
            </a:r>
            <a:r>
              <a:rPr lang="en-US" dirty="0"/>
              <a:t> </a:t>
            </a:r>
            <a:r>
              <a:rPr lang="en-US" dirty="0" err="1"/>
              <a:t>Tuas</a:t>
            </a:r>
            <a:r>
              <a:rPr lang="en-US" dirty="0"/>
              <a:t>, </a:t>
            </a:r>
            <a:r>
              <a:rPr lang="en-US" dirty="0" err="1"/>
              <a:t>Domine</a:t>
            </a:r>
            <a:r>
              <a:rPr lang="en-US" dirty="0"/>
              <a:t>, </a:t>
            </a:r>
            <a:r>
              <a:rPr lang="en-US" dirty="0" err="1"/>
              <a:t>commendo</a:t>
            </a:r>
            <a:r>
              <a:rPr lang="en-US" dirty="0"/>
              <a:t> </a:t>
            </a:r>
            <a:r>
              <a:rPr lang="en-US" dirty="0" err="1"/>
              <a:t>spiritum</a:t>
            </a:r>
            <a:r>
              <a:rPr lang="en-US" dirty="0"/>
              <a:t> </a:t>
            </a:r>
            <a:r>
              <a:rPr lang="en-US" dirty="0" err="1"/>
              <a:t>meum</a:t>
            </a:r>
            <a:r>
              <a:rPr lang="en-US" dirty="0"/>
              <a:t>".</a:t>
            </a:r>
            <a:endParaRPr lang="pl-PL" dirty="0"/>
          </a:p>
          <a:p>
            <a:r>
              <a:rPr lang="en-US" i="1" dirty="0"/>
              <a:t>A.D.</a:t>
            </a:r>
            <a:br>
              <a:rPr lang="en-US" i="1" dirty="0"/>
            </a:br>
            <a:r>
              <a:rPr lang="en-US" i="1" dirty="0"/>
              <a:t>17.III.2000</a:t>
            </a:r>
            <a:endParaRPr lang="pl-PL" dirty="0"/>
          </a:p>
          <a:p>
            <a:r>
              <a:rPr lang="en-US" dirty="0"/>
              <a:t>http://papiez.polska.pl/testament/</a:t>
            </a:r>
            <a:endParaRPr lang="pl-PL" dirty="0"/>
          </a:p>
        </p:txBody>
      </p:sp>
    </p:spTree>
    <p:extLst>
      <p:ext uri="{BB962C8B-B14F-4D97-AF65-F5344CB8AC3E}">
        <p14:creationId xmlns:p14="http://schemas.microsoft.com/office/powerpoint/2010/main" val="1645422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3289" y="4797152"/>
            <a:ext cx="6512511" cy="1584176"/>
          </a:xfrm>
        </p:spPr>
        <p:txBody>
          <a:bodyPr/>
          <a:lstStyle/>
          <a:p>
            <a:r>
              <a:rPr lang="pl-PL" sz="4400" dirty="0" smtClean="0"/>
              <a:t>Wietrzne i wieczne przesłanie </a:t>
            </a:r>
            <a:br>
              <a:rPr lang="pl-PL" sz="4400" dirty="0" smtClean="0"/>
            </a:br>
            <a:r>
              <a:rPr lang="pl-PL" sz="4400" dirty="0" smtClean="0"/>
              <a:t>Jana Pawła II</a:t>
            </a:r>
            <a:endParaRPr lang="pl-PL" sz="4400" dirty="0"/>
          </a:p>
        </p:txBody>
      </p:sp>
      <p:sp>
        <p:nvSpPr>
          <p:cNvPr id="3" name="Symbol zastępczy zawartości 2"/>
          <p:cNvSpPr>
            <a:spLocks noGrp="1"/>
          </p:cNvSpPr>
          <p:nvPr>
            <p:ph sz="quarter" idx="13"/>
          </p:nvPr>
        </p:nvSpPr>
        <p:spPr/>
        <p:txBody>
          <a:bodyPr/>
          <a:lstStyle/>
          <a:p>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6120680" cy="432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76672"/>
            <a:ext cx="3166864" cy="183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9087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a:p>
        </p:txBody>
      </p:sp>
      <p:sp>
        <p:nvSpPr>
          <p:cNvPr id="4" name="Symbol zastępczy tekstu 3"/>
          <p:cNvSpPr>
            <a:spLocks noGrp="1"/>
          </p:cNvSpPr>
          <p:nvPr>
            <p:ph type="body" sz="half" idx="2"/>
          </p:nvPr>
        </p:nvSpPr>
        <p:spPr>
          <a:xfrm>
            <a:off x="179512" y="3497802"/>
            <a:ext cx="4392488" cy="2955534"/>
          </a:xfrm>
        </p:spPr>
        <p:txBody>
          <a:bodyPr>
            <a:normAutofit/>
          </a:bodyPr>
          <a:lstStyle/>
          <a:p>
            <a:r>
              <a:rPr lang="pl-PL" sz="2000" dirty="0">
                <a:solidFill>
                  <a:schemeClr val="tx1"/>
                </a:solidFill>
              </a:rPr>
              <a:t>Grobowiec w </a:t>
            </a:r>
            <a:r>
              <a:rPr lang="pl-PL" sz="2000" dirty="0">
                <a:solidFill>
                  <a:schemeClr val="tx1"/>
                </a:solidFill>
                <a:hlinkClick r:id="rId2" tooltip="Groty Watykańskie"/>
              </a:rPr>
              <a:t>Grotach Watykańskich</a:t>
            </a:r>
            <a:r>
              <a:rPr lang="pl-PL" sz="2000" dirty="0">
                <a:solidFill>
                  <a:schemeClr val="tx1"/>
                </a:solidFill>
              </a:rPr>
              <a:t> </a:t>
            </a:r>
            <a:endParaRPr lang="pl-PL" sz="2000" dirty="0" smtClean="0">
              <a:solidFill>
                <a:schemeClr val="tx1"/>
              </a:solidFill>
            </a:endParaRPr>
          </a:p>
          <a:p>
            <a:endParaRPr lang="pl-PL" sz="2000" dirty="0" smtClean="0">
              <a:solidFill>
                <a:schemeClr val="tx1"/>
              </a:solidFill>
            </a:endParaRPr>
          </a:p>
          <a:p>
            <a:r>
              <a:rPr lang="pl-PL" sz="2000" dirty="0" smtClean="0">
                <a:solidFill>
                  <a:schemeClr val="tx1"/>
                </a:solidFill>
              </a:rPr>
              <a:t>(</a:t>
            </a:r>
            <a:r>
              <a:rPr lang="pl-PL" sz="2000" dirty="0">
                <a:solidFill>
                  <a:schemeClr val="tx1"/>
                </a:solidFill>
              </a:rPr>
              <a:t>pierwsze miejsce spoczynku </a:t>
            </a:r>
            <a:endParaRPr lang="pl-PL" sz="2000" dirty="0" smtClean="0">
              <a:solidFill>
                <a:schemeClr val="tx1"/>
              </a:solidFill>
            </a:endParaRPr>
          </a:p>
          <a:p>
            <a:r>
              <a:rPr lang="pl-PL" sz="2000" dirty="0" smtClean="0">
                <a:solidFill>
                  <a:schemeClr val="tx1"/>
                </a:solidFill>
              </a:rPr>
              <a:t>		Jana </a:t>
            </a:r>
            <a:r>
              <a:rPr lang="pl-PL" sz="2000" dirty="0">
                <a:solidFill>
                  <a:schemeClr val="tx1"/>
                </a:solidFill>
              </a:rPr>
              <a:t>Pawła II)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10445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9730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sp>
        <p:nvSpPr>
          <p:cNvPr id="4" name="Symbol zastępczy tekstu 3"/>
          <p:cNvSpPr>
            <a:spLocks noGrp="1"/>
          </p:cNvSpPr>
          <p:nvPr>
            <p:ph type="body" sz="half" idx="2"/>
          </p:nvPr>
        </p:nvSpPr>
        <p:spPr>
          <a:xfrm>
            <a:off x="179512" y="3497802"/>
            <a:ext cx="4680520" cy="2811518"/>
          </a:xfrm>
        </p:spPr>
        <p:txBody>
          <a:bodyPr>
            <a:normAutofit fontScale="92500" lnSpcReduction="20000"/>
          </a:bodyPr>
          <a:lstStyle/>
          <a:p>
            <a:r>
              <a:rPr lang="pl-PL" sz="2400" b="1" dirty="0">
                <a:solidFill>
                  <a:srgbClr val="0070C0"/>
                </a:solidFill>
              </a:rPr>
              <a:t>Grób Jana Pawła II </a:t>
            </a:r>
            <a:endParaRPr lang="pl-PL" sz="2400" b="1" dirty="0" smtClean="0">
              <a:solidFill>
                <a:srgbClr val="0070C0"/>
              </a:solidFill>
            </a:endParaRPr>
          </a:p>
          <a:p>
            <a:r>
              <a:rPr lang="pl-PL" sz="2400" b="1" dirty="0" smtClean="0">
                <a:solidFill>
                  <a:srgbClr val="0070C0"/>
                </a:solidFill>
              </a:rPr>
              <a:t>w </a:t>
            </a:r>
            <a:r>
              <a:rPr lang="pl-PL" sz="2400" b="1" dirty="0">
                <a:solidFill>
                  <a:srgbClr val="0070C0"/>
                </a:solidFill>
              </a:rPr>
              <a:t>Kaplicy św. Sebastiana </a:t>
            </a:r>
            <a:endParaRPr lang="pl-PL" sz="2400" b="1" dirty="0" smtClean="0">
              <a:solidFill>
                <a:srgbClr val="0070C0"/>
              </a:solidFill>
            </a:endParaRPr>
          </a:p>
          <a:p>
            <a:endParaRPr lang="pl-PL" sz="2400" dirty="0"/>
          </a:p>
          <a:p>
            <a:endParaRPr lang="pl-PL" sz="2400" dirty="0" smtClean="0"/>
          </a:p>
          <a:p>
            <a:r>
              <a:rPr lang="pl-PL" sz="2400" dirty="0" smtClean="0"/>
              <a:t>(</a:t>
            </a:r>
            <a:r>
              <a:rPr lang="pl-PL" sz="2400" dirty="0"/>
              <a:t>napis na płycie </a:t>
            </a:r>
            <a:r>
              <a:rPr lang="pl-PL" sz="2400" dirty="0" smtClean="0"/>
              <a:t>nagrobnej</a:t>
            </a:r>
          </a:p>
          <a:p>
            <a:r>
              <a:rPr lang="pl-PL" sz="2400" dirty="0" smtClean="0"/>
              <a:t>po </a:t>
            </a:r>
            <a:r>
              <a:rPr lang="pl-PL" sz="2400" dirty="0"/>
              <a:t>kanonizacji został </a:t>
            </a:r>
            <a:endParaRPr lang="pl-PL" sz="2400" dirty="0" smtClean="0"/>
          </a:p>
          <a:p>
            <a:r>
              <a:rPr lang="pl-PL" sz="2400" dirty="0" smtClean="0"/>
              <a:t>zmieniony </a:t>
            </a:r>
            <a:r>
              <a:rPr lang="pl-PL" sz="2400" dirty="0"/>
              <a:t>na SANCTVS)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124744"/>
            <a:ext cx="475252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348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404664"/>
            <a:ext cx="8568952" cy="6186309"/>
          </a:xfrm>
          <a:prstGeom prst="rect">
            <a:avLst/>
          </a:prstGeom>
        </p:spPr>
        <p:txBody>
          <a:bodyPr wrap="square">
            <a:spAutoFit/>
          </a:bodyPr>
          <a:lstStyle/>
          <a:p>
            <a:r>
              <a:rPr lang="pl-PL" dirty="0" smtClean="0"/>
              <a:t>	Bardzo młodo i w tragicznych okolicznościach zmarł brat przyszłego następcy św. Piotra, Edmund. W 1932 r. pracując w Bielskim szpitalu zaraził się </a:t>
            </a:r>
          </a:p>
          <a:p>
            <a:r>
              <a:rPr lang="pl-PL" dirty="0" smtClean="0"/>
              <a:t>od pacjentki dyfterytem. "Mój brat, Edmund, zmarł u progu samodzielności zawodowej, zaraziwszy się jako młody lekarz ostrym wypadkiem szkarlatyny, </a:t>
            </a:r>
          </a:p>
          <a:p>
            <a:r>
              <a:rPr lang="pl-PL" dirty="0" smtClean="0"/>
              <a:t>co wówczas (1932 rok) przy nieznajomości antybiotyków było zakażeniem śmiertelnym. Są to wydarzenia, które na głęboko wyryły się w mojej pamięci - śmierć brata chyba nawet głębiej niż matki, zarówno na szczególne okoliczności, rzec można tragiczne, jak też i z uwagi na moją większą już wówczas dojrzałość. Liczyłem w chwili jego śmierci dwanaście lat".</a:t>
            </a:r>
          </a:p>
          <a:p>
            <a:r>
              <a:rPr lang="pl-PL" dirty="0" smtClean="0"/>
              <a:t>	Papiescy biografowie zaznaczają, że już od pierwszych lat szkoły wyróżniał się jako najlepszy uczeń. Uznawany był również za zdolnego sportowca. Kończąc szkołę nie myślał jednak o </a:t>
            </a:r>
            <a:r>
              <a:rPr lang="pl-PL" dirty="0" err="1" smtClean="0"/>
              <a:t>zostaniu</a:t>
            </a:r>
            <a:r>
              <a:rPr lang="pl-PL" dirty="0" smtClean="0"/>
              <a:t> księdzem. W planach Karola znajdowały się studia nad literaturą na Uniwersytecie Jagiellońskim, </a:t>
            </a:r>
          </a:p>
          <a:p>
            <a:r>
              <a:rPr lang="pl-PL" dirty="0" smtClean="0"/>
              <a:t>a także doskonalenie umiejętności aktorskich.</a:t>
            </a:r>
          </a:p>
          <a:p>
            <a:r>
              <a:rPr lang="pl-PL" dirty="0" smtClean="0"/>
              <a:t>	Już po roku studia przerwał wybuch II wojny światowej. Podjął wówczas fizyczną pracę w zakładach chemicznych Solvay w Borku Falęckim.  W tym okresie Karol związał się też z organizacją podziemną "Unia", powiązaną ze środowiskiem katolickim, która starała się między innymi ochraniać zagrożonych Żydów.</a:t>
            </a:r>
          </a:p>
          <a:p>
            <a:r>
              <a:rPr lang="pl-PL" dirty="0" smtClean="0"/>
              <a:t>	W lutym 1941 r., gdy wrócił po pracy do domu zastał w nim nieżyjącego ojca. Jak sam wspominał, w wieku 20 lat utracił już wszystkich, których kochał.</a:t>
            </a:r>
          </a:p>
          <a:p>
            <a:r>
              <a:rPr lang="pl-PL" dirty="0" smtClean="0"/>
              <a:t>http://papiez.polska.pl/biografia/</a:t>
            </a:r>
            <a:endParaRPr lang="pl-PL" dirty="0"/>
          </a:p>
        </p:txBody>
      </p:sp>
    </p:spTree>
    <p:extLst>
      <p:ext uri="{BB962C8B-B14F-4D97-AF65-F5344CB8AC3E}">
        <p14:creationId xmlns:p14="http://schemas.microsoft.com/office/powerpoint/2010/main" val="1363036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070C0"/>
                </a:solidFill>
              </a:rPr>
              <a:t>Twórczość literacka Karola Wojtyły - papieża Jana Pawła II</a:t>
            </a:r>
          </a:p>
        </p:txBody>
      </p:sp>
      <p:pic>
        <p:nvPicPr>
          <p:cNvPr id="1433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63688" y="332656"/>
            <a:ext cx="417646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3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476672"/>
            <a:ext cx="8064896" cy="6186309"/>
          </a:xfrm>
          <a:prstGeom prst="rect">
            <a:avLst/>
          </a:prstGeom>
        </p:spPr>
        <p:txBody>
          <a:bodyPr wrap="square">
            <a:spAutoFit/>
          </a:bodyPr>
          <a:lstStyle/>
          <a:p>
            <a:r>
              <a:rPr lang="pl-PL" dirty="0" smtClean="0"/>
              <a:t>	Jan Paweł II był papieżem niezwykłym - sprawował posługę kapłańską, przez kilkadziesiąt lat kierował Kościołem Katolickim, niestrudzenie pielgrzymował po świecie, apelował o pokój... Był jednak nie tylko osobą duchowną, autorytetem moralnym, lecz również pisarzem. </a:t>
            </a:r>
          </a:p>
          <a:p>
            <a:r>
              <a:rPr lang="pl-PL" dirty="0" smtClean="0"/>
              <a:t>Od najmłodszych lat interesował się teatrem i literaturą. Opublikował kilka dramatów, zbiory poezji, rozważania, myśli i opracowania filozoficzne. Poniżej prezentujemy bibliografię dzieł papieża-literata. </a:t>
            </a:r>
          </a:p>
          <a:p>
            <a:r>
              <a:rPr lang="pl-PL" dirty="0" smtClean="0"/>
              <a:t>2005 - "Pamięć i tożsamość"</a:t>
            </a:r>
          </a:p>
          <a:p>
            <a:r>
              <a:rPr lang="pl-PL" dirty="0" smtClean="0"/>
              <a:t>2004 - "Wstańcie! Chodźmy!"</a:t>
            </a:r>
          </a:p>
          <a:p>
            <a:r>
              <a:rPr lang="pl-PL" dirty="0" smtClean="0"/>
              <a:t>2003 - "Tryptyk Rzymski"</a:t>
            </a:r>
          </a:p>
          <a:p>
            <a:r>
              <a:rPr lang="pl-PL" dirty="0" smtClean="0"/>
              <a:t>2002 - "Autobiografia"</a:t>
            </a:r>
          </a:p>
          <a:p>
            <a:r>
              <a:rPr lang="pl-PL" dirty="0" smtClean="0"/>
              <a:t>1996 - "Dar i Tajemnica"</a:t>
            </a:r>
          </a:p>
          <a:p>
            <a:r>
              <a:rPr lang="pl-PL" dirty="0" smtClean="0"/>
              <a:t>1994 - "Przekroczyć próg nadziei" (wywiad - rzeka udzielony włoskiemu dziennikarzowi Vittorio </a:t>
            </a:r>
            <a:r>
              <a:rPr lang="pl-PL" dirty="0" err="1" smtClean="0"/>
              <a:t>Massoriemu</a:t>
            </a:r>
            <a:r>
              <a:rPr lang="pl-PL" dirty="0" smtClean="0"/>
              <a:t>)</a:t>
            </a:r>
          </a:p>
          <a:p>
            <a:r>
              <a:rPr lang="pl-PL" dirty="0" smtClean="0"/>
              <a:t>1979 - "Myśląc ojczyzna".</a:t>
            </a:r>
          </a:p>
          <a:p>
            <a:r>
              <a:rPr lang="pl-PL" dirty="0" smtClean="0"/>
              <a:t>1975 - "Rozważania o śmierci"</a:t>
            </a:r>
          </a:p>
          <a:p>
            <a:r>
              <a:rPr lang="pl-PL" dirty="0" smtClean="0"/>
              <a:t>1960 - "Przed sklepem jubilera"</a:t>
            </a:r>
          </a:p>
          <a:p>
            <a:r>
              <a:rPr lang="pl-PL" dirty="0" smtClean="0"/>
              <a:t>1950 - "Brat naszego Boga" (sztuka teatralna)</a:t>
            </a:r>
          </a:p>
          <a:p>
            <a:r>
              <a:rPr lang="pl-PL" dirty="0" smtClean="0"/>
              <a:t>1946 - "Pieśń o Bogu ukrytym"</a:t>
            </a:r>
          </a:p>
          <a:p>
            <a:r>
              <a:rPr lang="pl-PL" dirty="0" smtClean="0"/>
              <a:t>1940 - "Hiob", "Jeremiasz" (sztuki teatralne)</a:t>
            </a:r>
          </a:p>
          <a:p>
            <a:endParaRPr lang="pl-PL" dirty="0" smtClean="0"/>
          </a:p>
          <a:p>
            <a:r>
              <a:rPr lang="pl-PL" dirty="0" smtClean="0"/>
              <a:t>http://papiez.polska.pl/tworczosc/</a:t>
            </a:r>
            <a:endParaRPr lang="pl-PL" dirty="0"/>
          </a:p>
        </p:txBody>
      </p:sp>
    </p:spTree>
    <p:extLst>
      <p:ext uri="{BB962C8B-B14F-4D97-AF65-F5344CB8AC3E}">
        <p14:creationId xmlns:p14="http://schemas.microsoft.com/office/powerpoint/2010/main" val="3445239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endParaRPr lang="pl-PL"/>
          </a:p>
        </p:txBody>
      </p:sp>
      <p:sp>
        <p:nvSpPr>
          <p:cNvPr id="4" name="Symbol zastępczy tekstu 3"/>
          <p:cNvSpPr>
            <a:spLocks noGrp="1"/>
          </p:cNvSpPr>
          <p:nvPr>
            <p:ph type="body" sz="quarter" idx="3"/>
          </p:nvPr>
        </p:nvSpPr>
        <p:spPr/>
        <p:txBody>
          <a:bodyPr/>
          <a:lstStyle/>
          <a:p>
            <a:endParaRPr lang="pl-PL"/>
          </a:p>
        </p:txBody>
      </p:sp>
      <p:sp>
        <p:nvSpPr>
          <p:cNvPr id="6" name="Tytuł 5"/>
          <p:cNvSpPr>
            <a:spLocks noGrp="1"/>
          </p:cNvSpPr>
          <p:nvPr>
            <p:ph type="title"/>
          </p:nvPr>
        </p:nvSpPr>
        <p:spPr/>
        <p:txBody>
          <a:bodyPr/>
          <a:lstStyle/>
          <a:p>
            <a:r>
              <a:rPr lang="pl-PL" dirty="0">
                <a:solidFill>
                  <a:srgbClr val="0070C0"/>
                </a:solidFill>
              </a:rPr>
              <a:t>Papież pielgrzymujący</a:t>
            </a:r>
          </a:p>
        </p:txBody>
      </p:sp>
      <p:pic>
        <p:nvPicPr>
          <p:cNvPr id="1536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58119" y="140017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60032" y="1412776"/>
            <a:ext cx="2952328"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581128"/>
            <a:ext cx="28289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7969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circle(in)">
                                      <p:cBhvr>
                                        <p:cTn id="2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24511" y="2577971"/>
            <a:ext cx="7200800" cy="1754326"/>
          </a:xfrm>
          <a:prstGeom prst="rect">
            <a:avLst/>
          </a:prstGeom>
        </p:spPr>
        <p:txBody>
          <a:bodyPr wrap="square">
            <a:spAutoFit/>
          </a:bodyPr>
          <a:lstStyle/>
          <a:p>
            <a:r>
              <a:rPr lang="pl-PL" dirty="0" smtClean="0"/>
              <a:t>	W ciągu swojego pontyfikatu papież wielokrotnie okrążył kulę ziemską. Był na wszystkich zamieszkanych kontynentach, odwiedzał zarówno koronowane głowy jak i najuboższych. Przemawiał w parlamentach, na stadionach. Jako pierwszy papież w historii przekroczył progi synagogi i meczetu. Przedstawiamy kalendarium papieża - pielgrzyma. </a:t>
            </a:r>
            <a:endParaRPr lang="pl-PL" dirty="0"/>
          </a:p>
        </p:txBody>
      </p:sp>
    </p:spTree>
    <p:extLst>
      <p:ext uri="{BB962C8B-B14F-4D97-AF65-F5344CB8AC3E}">
        <p14:creationId xmlns:p14="http://schemas.microsoft.com/office/powerpoint/2010/main" val="40613601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275</TotalTime>
  <Words>2016</Words>
  <Application>Microsoft Office PowerPoint</Application>
  <PresentationFormat>Pokaz na ekranie (4:3)</PresentationFormat>
  <Paragraphs>294</Paragraphs>
  <Slides>46</Slides>
  <Notes>2</Notes>
  <HiddenSlides>0</HiddenSlides>
  <MMClips>0</MMClips>
  <ScaleCrop>false</ScaleCrop>
  <HeadingPairs>
    <vt:vector size="4" baseType="variant">
      <vt:variant>
        <vt:lpstr>Motyw</vt:lpstr>
      </vt:variant>
      <vt:variant>
        <vt:i4>1</vt:i4>
      </vt:variant>
      <vt:variant>
        <vt:lpstr>Tytuły slajdów</vt:lpstr>
      </vt:variant>
      <vt:variant>
        <vt:i4>46</vt:i4>
      </vt:variant>
    </vt:vector>
  </HeadingPairs>
  <TitlesOfParts>
    <vt:vector size="47" baseType="lpstr">
      <vt:lpstr>Aerodynamiczny</vt:lpstr>
      <vt:lpstr>JAN PAWEŁ II</vt:lpstr>
      <vt:lpstr>Młodość papieża  </vt:lpstr>
      <vt:lpstr>Prezentacja programu PowerPoint</vt:lpstr>
      <vt:lpstr>Prezentacja programu PowerPoint</vt:lpstr>
      <vt:lpstr>Prezentacja programu PowerPoint</vt:lpstr>
      <vt:lpstr>Twórczość literacka Karola Wojtyły - papieża Jana Pawła II</vt:lpstr>
      <vt:lpstr>Prezentacja programu PowerPoint</vt:lpstr>
      <vt:lpstr>Papież pielgrzymujący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Kapłaństwo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INSYGNIA WŁADZY PAPIESKIEJ</vt:lpstr>
      <vt:lpstr>Prezentacja programu PowerPoint</vt:lpstr>
      <vt:lpstr>Prezentacja programu PowerPoint</vt:lpstr>
      <vt:lpstr>Prezentacja programu PowerPoint</vt:lpstr>
      <vt:lpstr>Prezentacja programu PowerPoint</vt:lpstr>
      <vt:lpstr>Herb papieski  Jana Pawła II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Wietrzne i wieczne przesłanie  Jana Pawła II</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PAWEŁ II</dc:title>
  <dc:creator>PC</dc:creator>
  <cp:lastModifiedBy>PC</cp:lastModifiedBy>
  <cp:revision>123</cp:revision>
  <dcterms:created xsi:type="dcterms:W3CDTF">2020-04-28T12:50:56Z</dcterms:created>
  <dcterms:modified xsi:type="dcterms:W3CDTF">2020-05-05T06:47:55Z</dcterms:modified>
</cp:coreProperties>
</file>